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Arial Black"/>
      <p:regular r:id="rId41"/>
    </p:embeddedFont>
    <p:embeddedFont>
      <p:font typeface="Open Sans Ligh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A2B423B-5EA7-4475-9F0D-EA8C84172D47}">
  <a:tblStyle styleId="{AA2B423B-5EA7-4475-9F0D-EA8C84172D47}" styleName="Table_0">
    <a:wholeTbl>
      <a:tcTxStyle b="off" i="off">
        <a:font>
          <a:latin typeface="Open Sans Light"/>
          <a:ea typeface="Open Sans Light"/>
          <a:cs typeface="Open Sans Light"/>
        </a:font>
        <a:srgbClr val="57565A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1F0"/>
          </a:solidFill>
        </a:fill>
      </a:tcStyle>
    </a:wholeTbl>
    <a:band1H>
      <a:tcTxStyle/>
      <a:tcStyle>
        <a:fill>
          <a:solidFill>
            <a:srgbClr val="DDE3DF"/>
          </a:solidFill>
        </a:fill>
      </a:tcStyle>
    </a:band1H>
    <a:band2H>
      <a:tcTxStyle/>
    </a:band2H>
    <a:band1V>
      <a:tcTxStyle/>
      <a:tcStyle>
        <a:fill>
          <a:solidFill>
            <a:srgbClr val="DDE3DF"/>
          </a:solidFill>
        </a:fill>
      </a:tcStyle>
    </a:band1V>
    <a:band2V>
      <a:tcTxStyle/>
    </a:band2V>
    <a:la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fill>
          <a:solidFill>
            <a:srgbClr val="97AEA0"/>
          </a:solidFill>
        </a:fill>
      </a:tcStyle>
    </a:lastCol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fill>
          <a:solidFill>
            <a:srgbClr val="97AEA0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97AEA0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97AEA0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OpenSansLight-regular.fntdata"/><Relationship Id="rId41" Type="http://schemas.openxmlformats.org/officeDocument/2006/relationships/font" Target="fonts/ArialBlack-regular.fntdata"/><Relationship Id="rId44" Type="http://schemas.openxmlformats.org/officeDocument/2006/relationships/font" Target="fonts/OpenSansLight-italic.fntdata"/><Relationship Id="rId43" Type="http://schemas.openxmlformats.org/officeDocument/2006/relationships/font" Target="fonts/OpenSansLigh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a6e22282_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71a6e22282_4_2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34422ee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34422ee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334fe8ab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334fe8ab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33c6f5d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33c6f5d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33c6f5d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33c6f5d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33c6f5d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33c6f5d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33c6f5d9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33c6f5d9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334fe8ab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334fe8ab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334fe8ab9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334fe8ab9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33c6f5d99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733c6f5d99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33c6f5d99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733c6f5d9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a6e22282_1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a6e22282_1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201930baa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201930baa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33c6f5d9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33c6f5d9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33c6f5d99_3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33c6f5d99_3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334fe8ab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334fe8ab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34422ee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34422ee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334fe8ab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334fe8ab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Evaluation (15 points)</a:t>
            </a:r>
            <a:endParaRPr sz="1000"/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000"/>
              <a:t>Discuss how the result of the data mining is/should be evaluated. How should a business case be developed to project expected improvement? ROI? If this is impossible/very difficult, why and is there a viable alternative?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334fe8ab9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334fe8ab9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334fe8ab9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334fe8ab9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1a6e22282_2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1a6e22282_2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30d7b566b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30d7b566b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a6e22282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71a6e22282_4_2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33c6f5d9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33c6f5d9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33c6f5d9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33c6f5d9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33c6f5d9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33c6f5d9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33c6f5d99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33c6f5d99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24a9482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24a9482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334f640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Like cvs in the 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Drug stores are wayyyyyyyyyyy different in Europe, more like what you’d think of with “convenience stores”</a:t>
            </a:r>
            <a:endParaRPr/>
          </a:p>
        </p:txBody>
      </p:sp>
      <p:sp>
        <p:nvSpPr>
          <p:cNvPr id="312" name="Google Shape;312;g8334f6403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334f640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8334f6403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334f6403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334f640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1f1bb79b6_1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71f1bb79b6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334f64039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8334f6403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Image">
  <p:cSld name="Title Slide with Imag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15"/>
          <p:cNvCxnSpPr/>
          <p:nvPr/>
        </p:nvCxnSpPr>
        <p:spPr>
          <a:xfrm flipH="1" rot="10800000">
            <a:off x="0" y="0"/>
            <a:ext cx="4523015" cy="2253342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5"/>
          <p:cNvSpPr/>
          <p:nvPr>
            <p:ph idx="2" type="pic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15" title="Title"/>
          <p:cNvSpPr txBox="1"/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5"/>
              <a:buFont typeface="Calibri"/>
              <a:buNone/>
              <a:defRPr b="1" sz="3225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 title="Subtitle"/>
          <p:cNvSpPr txBox="1"/>
          <p:nvPr>
            <p:ph idx="1" type="subTitle"/>
          </p:nvPr>
        </p:nvSpPr>
        <p:spPr>
          <a:xfrm>
            <a:off x="4781411" y="2730748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 flipH="1" rot="10800000">
            <a:off x="-13378" y="3525012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ion with Subtitle">
  <p:cSld name="Comparision with Sub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 rot="10800000">
            <a:off x="-6935" y="2725476"/>
            <a:ext cx="1434464" cy="117974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0" name="Google Shape;70;p16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71" name="Google Shape;71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" name="Google Shape;72;p16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" name="Google Shape;73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90523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 title="Bullet Points"/>
          <p:cNvSpPr txBox="1"/>
          <p:nvPr>
            <p:ph idx="2" type="body"/>
          </p:nvPr>
        </p:nvSpPr>
        <p:spPr>
          <a:xfrm>
            <a:off x="390523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3" type="body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6" title="Bullet Points"/>
          <p:cNvSpPr txBox="1"/>
          <p:nvPr>
            <p:ph idx="4" type="body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6" title="Subtitle"/>
          <p:cNvSpPr txBox="1"/>
          <p:nvPr>
            <p:ph idx="5" type="body"/>
          </p:nvPr>
        </p:nvSpPr>
        <p:spPr>
          <a:xfrm>
            <a:off x="390370" y="1032700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6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87" name="Google Shape;87;p1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p17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9" name="Google Shape;89;p1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 title="Subtitle"/>
          <p:cNvSpPr txBox="1"/>
          <p:nvPr>
            <p:ph idx="1" type="body"/>
          </p:nvPr>
        </p:nvSpPr>
        <p:spPr>
          <a:xfrm>
            <a:off x="390370" y="1032700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398861" y="1504322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7" title="Chart"/>
          <p:cNvSpPr/>
          <p:nvPr>
            <p:ph idx="3" type="chart"/>
          </p:nvPr>
        </p:nvSpPr>
        <p:spPr>
          <a:xfrm>
            <a:off x="4347086" y="1504321"/>
            <a:ext cx="4289548" cy="306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8"/>
          <p:cNvCxnSpPr/>
          <p:nvPr/>
        </p:nvCxnSpPr>
        <p:spPr>
          <a:xfrm rot="10800000">
            <a:off x="-6935" y="2725476"/>
            <a:ext cx="1434464" cy="117974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9" name="Google Shape;99;p18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100" name="Google Shape;100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" name="Google Shape;101;p18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2" name="Google Shape;102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8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89008" y="1253944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111" name="Google Shape;111;p19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19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4" name="Google Shape;114;p19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9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121" name="Google Shape;121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" name="Google Shape;122;p20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3" name="Google Shape;123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 title="Title "/>
          <p:cNvSpPr txBox="1"/>
          <p:nvPr>
            <p:ph type="title"/>
          </p:nvPr>
        </p:nvSpPr>
        <p:spPr>
          <a:xfrm>
            <a:off x="389008" y="156771"/>
            <a:ext cx="6249917" cy="9116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with Image">
  <p:cSld name="Section Header with Imag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fmla="val 5321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1"/>
          <p:cNvCxnSpPr/>
          <p:nvPr/>
        </p:nvCxnSpPr>
        <p:spPr>
          <a:xfrm flipH="1" rot="10800000">
            <a:off x="0" y="757567"/>
            <a:ext cx="1338943" cy="68063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21" title="Title"/>
          <p:cNvSpPr txBox="1"/>
          <p:nvPr>
            <p:ph type="title"/>
          </p:nvPr>
        </p:nvSpPr>
        <p:spPr>
          <a:xfrm>
            <a:off x="4712882" y="1490566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b="1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 title="Subtitle"/>
          <p:cNvSpPr txBox="1"/>
          <p:nvPr>
            <p:ph idx="1" type="body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" name="Google Shape;134;p21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1"/>
          <p:cNvSpPr/>
          <p:nvPr/>
        </p:nvSpPr>
        <p:spPr>
          <a:xfrm>
            <a:off x="5815584" y="1"/>
            <a:ext cx="1693926" cy="557114"/>
          </a:xfrm>
          <a:prstGeom prst="parallelogram">
            <a:avLst>
              <a:gd fmla="val 19585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 flipH="1" rot="10800000">
            <a:off x="0" y="306422"/>
            <a:ext cx="4946515" cy="2552361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21"/>
          <p:cNvSpPr/>
          <p:nvPr>
            <p:ph idx="2" type="pic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8" name="Google Shape;138;p21"/>
          <p:cNvCxnSpPr/>
          <p:nvPr/>
        </p:nvCxnSpPr>
        <p:spPr>
          <a:xfrm flipH="1" rot="10800000">
            <a:off x="-13378" y="3950208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1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fmla="val 53218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 01">
  <p:cSld name="Text Layout 0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 title="Bullet Points"/>
          <p:cNvSpPr txBox="1"/>
          <p:nvPr>
            <p:ph idx="1" type="body"/>
          </p:nvPr>
        </p:nvSpPr>
        <p:spPr>
          <a:xfrm>
            <a:off x="398534" y="2397687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2"/>
          <p:cNvSpPr/>
          <p:nvPr/>
        </p:nvSpPr>
        <p:spPr>
          <a:xfrm rot="10800000">
            <a:off x="1379764" y="-5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/>
          <p:nvPr/>
        </p:nvSpPr>
        <p:spPr>
          <a:xfrm flipH="1">
            <a:off x="2233612" y="-4"/>
            <a:ext cx="3090863" cy="981079"/>
          </a:xfrm>
          <a:prstGeom prst="parallelogram">
            <a:avLst>
              <a:gd fmla="val 1863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 flipH="1" rot="10800000">
            <a:off x="4781550" y="3785308"/>
            <a:ext cx="1143431" cy="1352550"/>
          </a:xfrm>
          <a:prstGeom prst="straightConnector1">
            <a:avLst/>
          </a:prstGeom>
          <a:noFill/>
          <a:ln cap="flat" cmpd="sng" w="9525">
            <a:solidFill>
              <a:srgbClr val="EAB2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22" title="Subtitle"/>
          <p:cNvSpPr txBox="1"/>
          <p:nvPr>
            <p:ph idx="2" type="body"/>
          </p:nvPr>
        </p:nvSpPr>
        <p:spPr>
          <a:xfrm>
            <a:off x="398535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2" title="Title "/>
          <p:cNvSpPr txBox="1"/>
          <p:nvPr>
            <p:ph type="title"/>
          </p:nvPr>
        </p:nvSpPr>
        <p:spPr>
          <a:xfrm>
            <a:off x="398533" y="981363"/>
            <a:ext cx="5506967" cy="9116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3" type="pic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 02">
  <p:cSld name="Text Layout 0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 rot="10800000">
            <a:off x="1379764" y="-5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>
            <p:ph idx="2" type="pic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365750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3" title="Bullet Points"/>
          <p:cNvSpPr txBox="1"/>
          <p:nvPr>
            <p:ph idx="1" type="body"/>
          </p:nvPr>
        </p:nvSpPr>
        <p:spPr>
          <a:xfrm>
            <a:off x="398534" y="2397687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3"/>
          <p:cNvSpPr/>
          <p:nvPr/>
        </p:nvSpPr>
        <p:spPr>
          <a:xfrm flipH="1">
            <a:off x="2233612" y="-4"/>
            <a:ext cx="3090863" cy="981079"/>
          </a:xfrm>
          <a:prstGeom prst="parallelogram">
            <a:avLst>
              <a:gd fmla="val 1863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flipH="1" rot="10800000">
            <a:off x="7764236" y="889089"/>
            <a:ext cx="1379764" cy="1225461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23" title="Subtitle"/>
          <p:cNvSpPr txBox="1"/>
          <p:nvPr>
            <p:ph idx="3" type="body"/>
          </p:nvPr>
        </p:nvSpPr>
        <p:spPr>
          <a:xfrm>
            <a:off x="398535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/>
        </p:nvSpPr>
        <p:spPr>
          <a:xfrm>
            <a:off x="8305038" y="178308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158" name="Google Shape;158;p23" title="Title "/>
          <p:cNvSpPr txBox="1"/>
          <p:nvPr>
            <p:ph type="title"/>
          </p:nvPr>
        </p:nvSpPr>
        <p:spPr>
          <a:xfrm>
            <a:off x="398533" y="981363"/>
            <a:ext cx="5506967" cy="9116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Tab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 title="Table"/>
          <p:cNvSpPr/>
          <p:nvPr>
            <p:ph idx="2" type="tbl"/>
          </p:nvPr>
        </p:nvSpPr>
        <p:spPr>
          <a:xfrm>
            <a:off x="398534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165" name="Google Shape;165;p24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6" name="Google Shape;166;p24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7" name="Google Shape;167;p24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4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 title="Subtitle"/>
          <p:cNvSpPr txBox="1"/>
          <p:nvPr>
            <p:ph idx="1" type="body"/>
          </p:nvPr>
        </p:nvSpPr>
        <p:spPr>
          <a:xfrm>
            <a:off x="390370" y="1032700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4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Large Photo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 flipH="1" rot="10800000">
            <a:off x="0" y="-3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 title="Image"/>
          <p:cNvSpPr/>
          <p:nvPr>
            <p:ph idx="2" type="pic"/>
          </p:nvPr>
        </p:nvSpPr>
        <p:spPr>
          <a:xfrm>
            <a:off x="269422" y="244928"/>
            <a:ext cx="8605157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825"/>
              <a:buFont typeface="Arial"/>
              <a:buNone/>
              <a:defRPr b="0" i="1" sz="825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6" name="Google Shape;176;p25"/>
          <p:cNvCxnSpPr/>
          <p:nvPr/>
        </p:nvCxnSpPr>
        <p:spPr>
          <a:xfrm flipH="1" rot="10800000">
            <a:off x="0" y="4008665"/>
            <a:ext cx="1771650" cy="930729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5" title="Title "/>
          <p:cNvSpPr txBox="1"/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0" lIns="288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 title="Title"/>
          <p:cNvSpPr txBox="1"/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5"/>
              <a:buFont typeface="Calibri"/>
              <a:buNone/>
              <a:defRPr b="1" sz="3225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5117197" y="2595872"/>
            <a:ext cx="2584337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5117197" y="2879588"/>
            <a:ext cx="2584337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body"/>
          </p:nvPr>
        </p:nvSpPr>
        <p:spPr>
          <a:xfrm>
            <a:off x="5117197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body"/>
          </p:nvPr>
        </p:nvSpPr>
        <p:spPr>
          <a:xfrm>
            <a:off x="5117197" y="3446218"/>
            <a:ext cx="2584337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6"/>
          <p:cNvSpPr/>
          <p:nvPr/>
        </p:nvSpPr>
        <p:spPr>
          <a:xfrm>
            <a:off x="4844204" y="2628936"/>
            <a:ext cx="194156" cy="194156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4880717" y="2923490"/>
            <a:ext cx="121130" cy="222071"/>
          </a:xfrm>
          <a:custGeom>
            <a:rect b="b" l="l" r="r" t="t"/>
            <a:pathLst>
              <a:path extrusionOk="0" h="21600" w="2160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4844204" y="3245959"/>
            <a:ext cx="194156" cy="141205"/>
          </a:xfrm>
          <a:custGeom>
            <a:rect b="b" l="l" r="r" t="t"/>
            <a:pathLst>
              <a:path extrusionOk="0" h="21600" w="2160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853787" y="3487561"/>
            <a:ext cx="174989" cy="174989"/>
          </a:xfrm>
          <a:custGeom>
            <a:rect b="b" l="l" r="r" t="t"/>
            <a:pathLst>
              <a:path extrusionOk="0" h="21600" w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6"/>
          <p:cNvCxnSpPr/>
          <p:nvPr/>
        </p:nvCxnSpPr>
        <p:spPr>
          <a:xfrm flipH="1" rot="10800000">
            <a:off x="0" y="0"/>
            <a:ext cx="4523015" cy="2253342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26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6"/>
          <p:cNvCxnSpPr/>
          <p:nvPr/>
        </p:nvCxnSpPr>
        <p:spPr>
          <a:xfrm flipH="1" rot="10800000">
            <a:off x="-13378" y="3525012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26"/>
          <p:cNvSpPr/>
          <p:nvPr>
            <p:ph idx="5" type="pic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7"/>
          <p:cNvCxnSpPr/>
          <p:nvPr/>
        </p:nvCxnSpPr>
        <p:spPr>
          <a:xfrm flipH="1" rot="10800000">
            <a:off x="0" y="0"/>
            <a:ext cx="4523015" cy="2253342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27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7" title="Title"/>
          <p:cNvSpPr txBox="1"/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5"/>
              <a:buFont typeface="Calibri"/>
              <a:buNone/>
              <a:defRPr b="1" sz="3225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 title="Subtitle"/>
          <p:cNvSpPr txBox="1"/>
          <p:nvPr>
            <p:ph idx="1" type="subTitle"/>
          </p:nvPr>
        </p:nvSpPr>
        <p:spPr>
          <a:xfrm>
            <a:off x="4781411" y="2730748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27"/>
          <p:cNvCxnSpPr/>
          <p:nvPr/>
        </p:nvCxnSpPr>
        <p:spPr>
          <a:xfrm flipH="1" rot="10800000">
            <a:off x="-13378" y="3525012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fmla="val 5321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8"/>
          <p:cNvCxnSpPr/>
          <p:nvPr/>
        </p:nvCxnSpPr>
        <p:spPr>
          <a:xfrm flipH="1" rot="10800000">
            <a:off x="0" y="757567"/>
            <a:ext cx="1338943" cy="68063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28" title="Title"/>
          <p:cNvSpPr txBox="1"/>
          <p:nvPr>
            <p:ph type="title"/>
          </p:nvPr>
        </p:nvSpPr>
        <p:spPr>
          <a:xfrm>
            <a:off x="4712882" y="1490566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b="1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 title="Subtitle"/>
          <p:cNvSpPr txBox="1"/>
          <p:nvPr>
            <p:ph idx="1" type="body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6" name="Google Shape;206;p28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28"/>
          <p:cNvSpPr/>
          <p:nvPr/>
        </p:nvSpPr>
        <p:spPr>
          <a:xfrm>
            <a:off x="5815584" y="1"/>
            <a:ext cx="1693926" cy="557114"/>
          </a:xfrm>
          <a:prstGeom prst="parallelogram">
            <a:avLst>
              <a:gd fmla="val 1958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8"/>
          <p:cNvCxnSpPr/>
          <p:nvPr/>
        </p:nvCxnSpPr>
        <p:spPr>
          <a:xfrm flipH="1" rot="10800000">
            <a:off x="0" y="306422"/>
            <a:ext cx="4946515" cy="2552361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28"/>
          <p:cNvCxnSpPr/>
          <p:nvPr/>
        </p:nvCxnSpPr>
        <p:spPr>
          <a:xfrm flipH="1" rot="10800000">
            <a:off x="-13378" y="3950208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28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fmla="val 5321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9"/>
          <p:cNvCxnSpPr/>
          <p:nvPr/>
        </p:nvCxnSpPr>
        <p:spPr>
          <a:xfrm rot="10800000">
            <a:off x="-6935" y="2725476"/>
            <a:ext cx="1434464" cy="117974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3" name="Google Shape;213;p29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214" name="Google Shape;214;p29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29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6" name="Google Shape;216;p29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9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9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97265" y="1238284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4629150" y="1238284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0"/>
          <p:cNvCxnSpPr/>
          <p:nvPr/>
        </p:nvCxnSpPr>
        <p:spPr>
          <a:xfrm rot="10800000">
            <a:off x="-6935" y="2725476"/>
            <a:ext cx="1434464" cy="117974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6" name="Google Shape;226;p30"/>
          <p:cNvGrpSpPr/>
          <p:nvPr/>
        </p:nvGrpSpPr>
        <p:grpSpPr>
          <a:xfrm flipH="1">
            <a:off x="5670996" y="1"/>
            <a:ext cx="3572983" cy="2655755"/>
            <a:chOff x="-124265" y="-2"/>
            <a:chExt cx="4763978" cy="3367272"/>
          </a:xfrm>
        </p:grpSpPr>
        <p:sp>
          <p:nvSpPr>
            <p:cNvPr id="227" name="Google Shape;227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fmla="val 512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30"/>
            <p:cNvCxnSpPr/>
            <p:nvPr/>
          </p:nvCxnSpPr>
          <p:spPr>
            <a:xfrm flipH="1" rot="10800000">
              <a:off x="1433638" y="-2"/>
              <a:ext cx="1240971" cy="916595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9" name="Google Shape;229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fmla="val 7200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0"/>
          <p:cNvSpPr txBox="1"/>
          <p:nvPr/>
        </p:nvSpPr>
        <p:spPr>
          <a:xfrm>
            <a:off x="8304284" y="176799"/>
            <a:ext cx="65755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5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fmla="val 13561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 title="Title "/>
          <p:cNvSpPr txBox="1"/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89009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2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4" type="body"/>
          </p:nvPr>
        </p:nvSpPr>
        <p:spPr>
          <a:xfrm>
            <a:off x="389009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 flipH="1" rot="10800000">
            <a:off x="0" y="0"/>
            <a:ext cx="4523015" cy="2253342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31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31" title="Title"/>
          <p:cNvSpPr txBox="1"/>
          <p:nvPr>
            <p:ph type="ctrTitle"/>
          </p:nvPr>
        </p:nvSpPr>
        <p:spPr>
          <a:xfrm>
            <a:off x="539378" y="3280528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5"/>
              <a:buFont typeface="Arial"/>
              <a:buNone/>
              <a:defRPr b="1" sz="3225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31"/>
          <p:cNvCxnSpPr/>
          <p:nvPr/>
        </p:nvCxnSpPr>
        <p:spPr>
          <a:xfrm flipH="1" rot="10800000">
            <a:off x="-13378" y="3525012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539378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2" type="body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 flipH="1" rot="10800000">
            <a:off x="0" y="-5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 flipH="1" rot="10800000">
            <a:off x="0" y="0"/>
            <a:ext cx="4523015" cy="2253342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32"/>
          <p:cNvCxnSpPr/>
          <p:nvPr/>
        </p:nvCxnSpPr>
        <p:spPr>
          <a:xfrm flipH="1" rot="10800000">
            <a:off x="6753226" y="2943224"/>
            <a:ext cx="2390775" cy="12668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32" title="Title"/>
          <p:cNvSpPr txBox="1"/>
          <p:nvPr>
            <p:ph type="ctrTitle"/>
          </p:nvPr>
        </p:nvSpPr>
        <p:spPr>
          <a:xfrm>
            <a:off x="539378" y="3280528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5"/>
              <a:buFont typeface="Arial"/>
              <a:buNone/>
              <a:defRPr b="1" sz="3225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2" name="Google Shape;252;p32"/>
          <p:cNvCxnSpPr/>
          <p:nvPr/>
        </p:nvCxnSpPr>
        <p:spPr>
          <a:xfrm flipH="1" rot="10800000">
            <a:off x="-13378" y="3525012"/>
            <a:ext cx="1439842" cy="7507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539378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32"/>
          <p:cNvSpPr/>
          <p:nvPr>
            <p:ph idx="2" type="pic"/>
          </p:nvPr>
        </p:nvSpPr>
        <p:spPr>
          <a:xfrm>
            <a:off x="4687478" y="1703895"/>
            <a:ext cx="4286263" cy="3270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自定义布局">
  <p:cSld name="AUTOLAYOUT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1" type="titleOnly">
  <p:cSld name="TITLE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253898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360229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i="0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ctrTitle"/>
          </p:nvPr>
        </p:nvSpPr>
        <p:spPr>
          <a:xfrm>
            <a:off x="4781800" y="1848050"/>
            <a:ext cx="41805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2"/>
              <a:buFont typeface="Calibri"/>
              <a:buNone/>
            </a:pPr>
            <a:r>
              <a:rPr lang="en" sz="2400"/>
              <a:t> Machine Learning 2 Project: 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2"/>
              <a:buFont typeface="Calibri"/>
              <a:buNone/>
            </a:pPr>
            <a:r>
              <a:rPr lang="en" sz="2902"/>
              <a:t>Rossmann Store Sales Forecasting</a:t>
            </a:r>
            <a:endParaRPr sz="2902"/>
          </a:p>
        </p:txBody>
      </p:sp>
      <p:sp>
        <p:nvSpPr>
          <p:cNvPr id="268" name="Google Shape;268;p36"/>
          <p:cNvSpPr txBox="1"/>
          <p:nvPr>
            <p:ph idx="1" type="subTitle"/>
          </p:nvPr>
        </p:nvSpPr>
        <p:spPr>
          <a:xfrm>
            <a:off x="4781791" y="2899714"/>
            <a:ext cx="3987742" cy="943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Presenters - </a:t>
            </a:r>
            <a:r>
              <a:rPr lang="en"/>
              <a:t>Jake, </a:t>
            </a:r>
            <a:r>
              <a:rPr lang="en"/>
              <a:t>Adil, Zihan, Ivy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9968" r="9960" t="0"/>
          <a:stretch/>
        </p:blipFill>
        <p:spPr>
          <a:xfrm>
            <a:off x="881525" y="1205925"/>
            <a:ext cx="3570600" cy="2973000"/>
          </a:xfrm>
          <a:prstGeom prst="hexagon">
            <a:avLst>
              <a:gd fmla="val 20465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Exploratory Data Analysis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100" y="1630450"/>
            <a:ext cx="1391226" cy="13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/>
        </p:nvSpPr>
        <p:spPr>
          <a:xfrm>
            <a:off x="-29250" y="964425"/>
            <a:ext cx="92025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Distributions of numeric variables are heavily 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right skewed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Large numbers should be treated as 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legit records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instead of outliers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⬫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Consistency between the sales and the 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of customers, especially on 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promotion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days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Power transformation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for normally distributed attributes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⬫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Logarithm, square, cube to transform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⬫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Histogram, Q-Q plot, and skewness to check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75" y="2434300"/>
            <a:ext cx="5879699" cy="27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>
            <p:ph type="title"/>
          </p:nvPr>
        </p:nvSpPr>
        <p:spPr>
          <a:xfrm>
            <a:off x="541408" y="3091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Variables Need Transformation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410925" y="2571750"/>
            <a:ext cx="854400" cy="33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Sales</a:t>
            </a:r>
            <a:endParaRPr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46"/>
          <p:cNvSpPr/>
          <p:nvPr/>
        </p:nvSpPr>
        <p:spPr>
          <a:xfrm rot="10800000">
            <a:off x="7771500" y="2571750"/>
            <a:ext cx="1195500" cy="334200"/>
          </a:xfrm>
          <a:prstGeom prst="homePlate">
            <a:avLst>
              <a:gd fmla="val 55408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7805750" y="2634750"/>
            <a:ext cx="1199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Customers</a:t>
            </a:r>
            <a:endParaRPr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708275"/>
            <a:ext cx="57340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/>
        </p:nvSpPr>
        <p:spPr>
          <a:xfrm>
            <a:off x="5830725" y="1397425"/>
            <a:ext cx="31998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Variation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makes it challenging to predict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Repeating dips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resulted from extremely low sales on Sunday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3 lows in Sales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- late April, early June, and late December - are national holidays (Easter, Whit Monday, and Christmas)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An overall consistent up-and-down trend in a one-year period, what about a shorter period?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47"/>
          <p:cNvSpPr txBox="1"/>
          <p:nvPr>
            <p:ph type="title"/>
          </p:nvPr>
        </p:nvSpPr>
        <p:spPr>
          <a:xfrm>
            <a:off x="541408" y="3091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Consistent Weekly Sales trends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2513350" y="1734000"/>
            <a:ext cx="12981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Sales by Date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120625" y="1742250"/>
            <a:ext cx="980400" cy="1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2852975" y="4655375"/>
            <a:ext cx="980400" cy="1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00" y="152400"/>
            <a:ext cx="48629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/>
          <p:nvPr/>
        </p:nvSpPr>
        <p:spPr>
          <a:xfrm>
            <a:off x="259900" y="1816200"/>
            <a:ext cx="38979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Low sales on Sunday due to store closing, which might lead to the 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increases</a:t>
            </a: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of sales on Monday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 slowly decreasing trend overall expect for a jump of sale on Friday, when people are likely to do some extra shopping to avoid shopping on weekend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Such observation might not be consistent across all weeks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8"/>
          <p:cNvSpPr txBox="1"/>
          <p:nvPr>
            <p:ph type="title"/>
          </p:nvPr>
        </p:nvSpPr>
        <p:spPr>
          <a:xfrm>
            <a:off x="481150" y="644425"/>
            <a:ext cx="3455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Sunday vs. Rest of the week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4053550" y="208500"/>
            <a:ext cx="2105100" cy="3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700" y="230762"/>
            <a:ext cx="2105061" cy="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35716" t="17573"/>
          <a:stretch/>
        </p:blipFill>
        <p:spPr>
          <a:xfrm>
            <a:off x="4572000" y="904175"/>
            <a:ext cx="2412250" cy="42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/>
        </p:nvSpPr>
        <p:spPr>
          <a:xfrm>
            <a:off x="292000" y="1750425"/>
            <a:ext cx="41145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Assortment: a=basic, b=extra, c=extended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Overall more sales generated in “extra” assorted stores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“Extra” stores are least common, however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49"/>
          <p:cNvPicPr preferRelativeResize="0"/>
          <p:nvPr/>
        </p:nvPicPr>
        <p:blipFill rotWithShape="1">
          <a:blip r:embed="rId4">
            <a:alphaModFix/>
          </a:blip>
          <a:srcRect b="0" l="0" r="0" t="13322"/>
          <a:stretch/>
        </p:blipFill>
        <p:spPr>
          <a:xfrm>
            <a:off x="7173975" y="863016"/>
            <a:ext cx="1900125" cy="4280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>
            <p:ph type="title"/>
          </p:nvPr>
        </p:nvSpPr>
        <p:spPr>
          <a:xfrm>
            <a:off x="481150" y="644425"/>
            <a:ext cx="3455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Store Assortment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5125275" y="397300"/>
            <a:ext cx="2048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Avg Sales Per Assortment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7362050" y="353650"/>
            <a:ext cx="1621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Num. of Stores by Assortment Types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25" y="3782625"/>
            <a:ext cx="3825449" cy="5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328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/>
          <p:nvPr>
            <p:ph type="title"/>
          </p:nvPr>
        </p:nvSpPr>
        <p:spPr>
          <a:xfrm>
            <a:off x="3788450" y="558525"/>
            <a:ext cx="3455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Store Type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3514725" y="1382325"/>
            <a:ext cx="54327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Type B Stores have almost $4,000 more in average sales, about 67% more than the other store types.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⬪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Based on previous insights, we want to include these variables into our model: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Time-series elements: months, day of the week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Holidays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Store assortments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Store types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1594100" y="575500"/>
            <a:ext cx="761400" cy="20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00" y="35171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875" y="35171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Data Preparation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472" name="Google Shape;4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100" y="1630450"/>
            <a:ext cx="1391226" cy="13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/>
          <p:nvPr/>
        </p:nvSpPr>
        <p:spPr>
          <a:xfrm>
            <a:off x="2677058" y="1062085"/>
            <a:ext cx="554400" cy="4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9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52"/>
          <p:cNvSpPr/>
          <p:nvPr/>
        </p:nvSpPr>
        <p:spPr>
          <a:xfrm>
            <a:off x="5672593" y="1062072"/>
            <a:ext cx="554400" cy="4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188850" y="1560525"/>
            <a:ext cx="2564400" cy="3277200"/>
          </a:xfrm>
          <a:prstGeom prst="rect">
            <a:avLst/>
          </a:prstGeom>
          <a:solidFill>
            <a:srgbClr val="3A517F">
              <a:alpha val="11170"/>
            </a:srgbClr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Dealing with missing value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1" lang="en" sz="120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20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Replace missing value with 0’s</a:t>
            </a: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“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competition” and “promotion” 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with assumptions that those stores lack such events or competitors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Created a </a:t>
            </a:r>
            <a:r>
              <a:rPr b="1" lang="en" sz="120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1/0 column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to indicate missing values for “competition days since”, “promo2 days since”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3231450" y="1560525"/>
            <a:ext cx="2564400" cy="3249600"/>
          </a:xfrm>
          <a:prstGeom prst="rect">
            <a:avLst/>
          </a:prstGeom>
          <a:solidFill>
            <a:srgbClr val="D9EAD3">
              <a:alpha val="27919"/>
            </a:srgbClr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week of month/month/year variables to capture seasonality from Sales Date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time variables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variables to record the </a:t>
            </a:r>
            <a:r>
              <a:rPr b="1" lang="en" sz="1200">
                <a:solidFill>
                  <a:srgbClr val="475B4F"/>
                </a:solidFill>
                <a:latin typeface="Calibri"/>
                <a:ea typeface="Calibri"/>
                <a:cs typeface="Calibri"/>
                <a:sym typeface="Calibri"/>
              </a:rPr>
              <a:t>number of days since the last competition/promotion </a:t>
            </a:r>
            <a:r>
              <a:rPr lang="en" sz="1200">
                <a:solidFill>
                  <a:srgbClr val="475B4F"/>
                </a:solidFill>
                <a:latin typeface="Calibri"/>
                <a:ea typeface="Calibri"/>
                <a:cs typeface="Calibri"/>
                <a:sym typeface="Calibri"/>
              </a:rPr>
              <a:t>as these are more useful than just promo/competition month/year variables. </a:t>
            </a:r>
            <a:endParaRPr sz="1200">
              <a:solidFill>
                <a:srgbClr val="475B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75B4F"/>
                </a:solidFill>
                <a:latin typeface="Calibri"/>
                <a:ea typeface="Calibri"/>
                <a:cs typeface="Calibri"/>
                <a:sym typeface="Calibri"/>
              </a:rPr>
              <a:t>Cut off date for Days calculation is Sept 2015 (Kaggle Competition Date)</a:t>
            </a:r>
            <a:endParaRPr sz="1200">
              <a:solidFill>
                <a:srgbClr val="475B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88849" y="941575"/>
            <a:ext cx="2564400" cy="623400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Clean Data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3231451" y="939375"/>
            <a:ext cx="2564400" cy="6234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Create Variables</a:t>
            </a:r>
            <a:endParaRPr sz="105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6227000" y="941575"/>
            <a:ext cx="2564400" cy="623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64412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Manipulate Data</a:t>
            </a:r>
            <a:endParaRPr sz="105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25" y="1026513"/>
            <a:ext cx="449125" cy="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2"/>
          <p:cNvSpPr txBox="1"/>
          <p:nvPr/>
        </p:nvSpPr>
        <p:spPr>
          <a:xfrm>
            <a:off x="389000" y="156775"/>
            <a:ext cx="77823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Data Prep Process</a:t>
            </a:r>
            <a:endParaRPr b="1" sz="3300">
              <a:solidFill>
                <a:srgbClr val="0019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6227000" y="1560550"/>
            <a:ext cx="2564400" cy="324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Dummy Variables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Encode dummy variables for categorical columns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Standardize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Standardize features by finding the mean and scaling to unit variance for certain models like KNN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Log: “Competition days since”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Sqrt: “Customers” and “promo days”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112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b="1"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Split train/test:</a:t>
            </a:r>
            <a:endParaRPr b="1"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Train data: Jan 2013- Dec 2014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 data: Jan- July 2015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300" y="1062050"/>
            <a:ext cx="449125" cy="4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75" y="1026488"/>
            <a:ext cx="449125" cy="4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3"/>
          <p:cNvPicPr preferRelativeResize="0"/>
          <p:nvPr/>
        </p:nvPicPr>
        <p:blipFill rotWithShape="1">
          <a:blip r:embed="rId3">
            <a:alphaModFix/>
          </a:blip>
          <a:srcRect b="0" l="3081" r="0" t="2296"/>
          <a:stretch/>
        </p:blipFill>
        <p:spPr>
          <a:xfrm>
            <a:off x="4090950" y="729125"/>
            <a:ext cx="5053050" cy="40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3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3"/>
          <p:cNvSpPr/>
          <p:nvPr/>
        </p:nvSpPr>
        <p:spPr>
          <a:xfrm>
            <a:off x="266525" y="1384800"/>
            <a:ext cx="3851400" cy="1710300"/>
          </a:xfrm>
          <a:prstGeom prst="homePlate">
            <a:avLst>
              <a:gd fmla="val 344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"/>
          <p:cNvSpPr txBox="1"/>
          <p:nvPr/>
        </p:nvSpPr>
        <p:spPr>
          <a:xfrm>
            <a:off x="5264275" y="1603775"/>
            <a:ext cx="23100" cy="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3"/>
          <p:cNvSpPr txBox="1"/>
          <p:nvPr>
            <p:ph idx="1" type="body"/>
          </p:nvPr>
        </p:nvSpPr>
        <p:spPr>
          <a:xfrm>
            <a:off x="0" y="1545650"/>
            <a:ext cx="35919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“Customers” is highly correlated with sales (correlation = 0.89)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We won’t know the number of customer when making prediction on unseen data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4143475" y="1129250"/>
            <a:ext cx="1044600" cy="9729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/>
          <p:nvPr/>
        </p:nvSpPr>
        <p:spPr>
          <a:xfrm>
            <a:off x="293875" y="3730950"/>
            <a:ext cx="3390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Leakage: Customer #</a:t>
            </a:r>
            <a:endParaRPr b="1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75" y="3656725"/>
            <a:ext cx="568325" cy="5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3"/>
          <p:cNvSpPr txBox="1"/>
          <p:nvPr/>
        </p:nvSpPr>
        <p:spPr>
          <a:xfrm>
            <a:off x="389000" y="156775"/>
            <a:ext cx="77823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Data Leakage Consideration</a:t>
            </a:r>
            <a:endParaRPr b="1" sz="3300">
              <a:solidFill>
                <a:srgbClr val="0019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/>
          <p:nvPr/>
        </p:nvSpPr>
        <p:spPr>
          <a:xfrm rot="-3594490">
            <a:off x="6185101" y="1661473"/>
            <a:ext cx="1548503" cy="1250218"/>
          </a:xfrm>
          <a:prstGeom prst="trapezoid">
            <a:avLst>
              <a:gd fmla="val 56005" name="adj"/>
            </a:avLst>
          </a:prstGeom>
          <a:solidFill>
            <a:srgbClr val="8BA4D6">
              <a:alpha val="343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4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/>
              <a:t>Approaches for Data Leakage</a:t>
            </a:r>
            <a:endParaRPr/>
          </a:p>
        </p:txBody>
      </p:sp>
      <p:sp>
        <p:nvSpPr>
          <p:cNvPr id="511" name="Google Shape;511;p54"/>
          <p:cNvSpPr/>
          <p:nvPr/>
        </p:nvSpPr>
        <p:spPr>
          <a:xfrm>
            <a:off x="1701675" y="2371433"/>
            <a:ext cx="2186700" cy="1525200"/>
          </a:xfrm>
          <a:prstGeom prst="rect">
            <a:avLst/>
          </a:prstGeom>
          <a:solidFill>
            <a:srgbClr val="8BA4D6">
              <a:alpha val="17260"/>
            </a:srgbClr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-128587" lvl="0" marL="128587" marR="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rgbClr val="324B7E"/>
              </a:buClr>
              <a:buSzPts val="1050"/>
              <a:buFont typeface="Calibri"/>
              <a:buChar char="⬪"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Result: 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MAE increases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RMSE doubles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Above justifies fact that Sales is a function of Customers Visited so variable is needed in model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4262675" y="2365686"/>
            <a:ext cx="2186700" cy="1525200"/>
          </a:xfrm>
          <a:prstGeom prst="rect">
            <a:avLst/>
          </a:prstGeom>
          <a:solidFill>
            <a:srgbClr val="8EABE5">
              <a:alpha val="19800"/>
            </a:srgbClr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-128587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24B7E"/>
              </a:buClr>
              <a:buSzPts val="1050"/>
              <a:buFont typeface="Calibri"/>
              <a:buChar char="⬪"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Predict the number of customers first and then use the predicted number to predict sales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8587" lvl="0" marL="128587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24B7E"/>
              </a:buClr>
              <a:buSzPts val="1050"/>
              <a:buFont typeface="Open Sans Light"/>
              <a:buChar char="⬪"/>
            </a:pP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Build </a:t>
            </a:r>
            <a:r>
              <a:rPr b="1"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two models</a:t>
            </a:r>
            <a:r>
              <a:rPr lang="en" sz="1050">
                <a:solidFill>
                  <a:srgbClr val="324B7E"/>
                </a:solidFill>
                <a:latin typeface="Calibri"/>
                <a:ea typeface="Calibri"/>
                <a:cs typeface="Calibri"/>
                <a:sym typeface="Calibri"/>
              </a:rPr>
              <a:t>: one for predicting“Customers”, one for “sales”</a:t>
            </a:r>
            <a:endParaRPr sz="1050">
              <a:solidFill>
                <a:srgbClr val="324B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24B7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1701675" y="1595000"/>
            <a:ext cx="2186700" cy="738600"/>
          </a:xfrm>
          <a:prstGeom prst="rect">
            <a:avLst/>
          </a:prstGeom>
          <a:solidFill>
            <a:srgbClr val="5979B9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 “Customers” Column</a:t>
            </a:r>
            <a:endParaRPr b="1"/>
          </a:p>
        </p:txBody>
      </p:sp>
      <p:sp>
        <p:nvSpPr>
          <p:cNvPr id="514" name="Google Shape;514;p54"/>
          <p:cNvSpPr txBox="1"/>
          <p:nvPr/>
        </p:nvSpPr>
        <p:spPr>
          <a:xfrm>
            <a:off x="4262675" y="1595002"/>
            <a:ext cx="2186700" cy="738600"/>
          </a:xfrm>
          <a:prstGeom prst="rect">
            <a:avLst/>
          </a:prstGeom>
          <a:solidFill>
            <a:srgbClr val="4463A2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 “Customers”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1427322" y="1418750"/>
            <a:ext cx="510000" cy="403200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8BA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BA4D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>
              <a:solidFill>
                <a:srgbClr val="8BA4D6"/>
              </a:solidFill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3998356" y="1418750"/>
            <a:ext cx="510000" cy="403200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446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79B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>
              <a:solidFill>
                <a:srgbClr val="5979B9"/>
              </a:solidFill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54"/>
          <p:cNvGrpSpPr/>
          <p:nvPr/>
        </p:nvGrpSpPr>
        <p:grpSpPr>
          <a:xfrm>
            <a:off x="6925272" y="1908558"/>
            <a:ext cx="1613925" cy="1649025"/>
            <a:chOff x="3224162" y="469459"/>
            <a:chExt cx="2151900" cy="2198700"/>
          </a:xfrm>
        </p:grpSpPr>
        <p:sp>
          <p:nvSpPr>
            <p:cNvPr id="519" name="Google Shape;519;p54"/>
            <p:cNvSpPr/>
            <p:nvPr/>
          </p:nvSpPr>
          <p:spPr>
            <a:xfrm>
              <a:off x="3224162" y="469459"/>
              <a:ext cx="2151900" cy="2198700"/>
            </a:xfrm>
            <a:prstGeom prst="ellipse">
              <a:avLst/>
            </a:prstGeom>
            <a:solidFill>
              <a:srgbClr val="597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520" name="Google Shape;520;p54"/>
            <p:cNvGrpSpPr/>
            <p:nvPr/>
          </p:nvGrpSpPr>
          <p:grpSpPr>
            <a:xfrm>
              <a:off x="3575015" y="749895"/>
              <a:ext cx="1450200" cy="1378487"/>
              <a:chOff x="3575015" y="749895"/>
              <a:chExt cx="1450200" cy="1378487"/>
            </a:xfrm>
          </p:grpSpPr>
          <p:sp>
            <p:nvSpPr>
              <p:cNvPr id="521" name="Google Shape;521;p54"/>
              <p:cNvSpPr/>
              <p:nvPr/>
            </p:nvSpPr>
            <p:spPr>
              <a:xfrm rot="-3259025">
                <a:off x="3973509" y="954466"/>
                <a:ext cx="651374" cy="289861"/>
              </a:xfrm>
              <a:custGeom>
                <a:rect b="b" l="l" r="r" t="t"/>
                <a:pathLst>
                  <a:path extrusionOk="0" h="763686" w="1420358">
                    <a:moveTo>
                      <a:pt x="1420358" y="763686"/>
                    </a:moveTo>
                    <a:lnTo>
                      <a:pt x="0" y="76368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979B9"/>
              </a:solidFill>
              <a:ln cap="flat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522" name="Google Shape;522;p54"/>
              <p:cNvSpPr txBox="1"/>
              <p:nvPr/>
            </p:nvSpPr>
            <p:spPr>
              <a:xfrm>
                <a:off x="3575015" y="1640282"/>
                <a:ext cx="1450200" cy="488100"/>
              </a:xfrm>
              <a:prstGeom prst="rect">
                <a:avLst/>
              </a:prstGeom>
              <a:solidFill>
                <a:srgbClr val="5979B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Better Result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00" y="1700183"/>
            <a:ext cx="17335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825" y="1700200"/>
            <a:ext cx="1752349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7775" y="1659738"/>
            <a:ext cx="1824000" cy="182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463" y="1659750"/>
            <a:ext cx="1824000" cy="1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368300" y="3691275"/>
            <a:ext cx="173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Arendsen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2466488" y="3691275"/>
            <a:ext cx="17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Adil A Kumar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4634388" y="3691275"/>
            <a:ext cx="17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Zihan Wang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6773275" y="3691275"/>
            <a:ext cx="17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Ivy Zhou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Introductions</a:t>
            </a:r>
            <a:endParaRPr>
              <a:solidFill>
                <a:srgbClr val="00194C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Modeling</a:t>
            </a:r>
            <a:r>
              <a:rPr lang="en" sz="4800">
                <a:solidFill>
                  <a:srgbClr val="434343"/>
                </a:solidFill>
              </a:rPr>
              <a:t> Overview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875" y="1803397"/>
            <a:ext cx="1270625" cy="12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56"/>
          <p:cNvCxnSpPr>
            <a:stCxn id="534" idx="1"/>
            <a:endCxn id="535" idx="1"/>
          </p:cNvCxnSpPr>
          <p:nvPr/>
        </p:nvCxnSpPr>
        <p:spPr>
          <a:xfrm>
            <a:off x="792400" y="1411025"/>
            <a:ext cx="5536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56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 txBox="1"/>
          <p:nvPr/>
        </p:nvSpPr>
        <p:spPr>
          <a:xfrm>
            <a:off x="792400" y="1191575"/>
            <a:ext cx="1700700" cy="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 processing Techniques</a:t>
            </a:r>
            <a:endParaRPr sz="1200"/>
          </a:p>
        </p:txBody>
      </p:sp>
      <p:sp>
        <p:nvSpPr>
          <p:cNvPr id="537" name="Google Shape;537;p56"/>
          <p:cNvSpPr txBox="1"/>
          <p:nvPr/>
        </p:nvSpPr>
        <p:spPr>
          <a:xfrm>
            <a:off x="4496025" y="1191575"/>
            <a:ext cx="1700700" cy="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Methods</a:t>
            </a:r>
            <a:endParaRPr sz="1200"/>
          </a:p>
        </p:txBody>
      </p:sp>
      <p:sp>
        <p:nvSpPr>
          <p:cNvPr id="538" name="Google Shape;538;p56"/>
          <p:cNvSpPr txBox="1"/>
          <p:nvPr/>
        </p:nvSpPr>
        <p:spPr>
          <a:xfrm>
            <a:off x="4496025" y="1630850"/>
            <a:ext cx="1700700" cy="2779800"/>
          </a:xfrm>
          <a:prstGeom prst="rect">
            <a:avLst/>
          </a:prstGeom>
          <a:solidFill>
            <a:srgbClr val="A6BED1">
              <a:alpha val="20000"/>
            </a:srgbClr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Linear Regression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Ridge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Lasso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Elastic net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KNN 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Decision Tree 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Random Forest  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Gradient Boosting 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6"/>
          <p:cNvSpPr txBox="1"/>
          <p:nvPr/>
        </p:nvSpPr>
        <p:spPr>
          <a:xfrm>
            <a:off x="6328450" y="1191575"/>
            <a:ext cx="1700700" cy="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Measure of Performance</a:t>
            </a:r>
            <a:endParaRPr sz="1200"/>
          </a:p>
        </p:txBody>
      </p:sp>
      <p:sp>
        <p:nvSpPr>
          <p:cNvPr id="539" name="Google Shape;539;p56"/>
          <p:cNvSpPr txBox="1"/>
          <p:nvPr/>
        </p:nvSpPr>
        <p:spPr>
          <a:xfrm>
            <a:off x="6328450" y="1630850"/>
            <a:ext cx="1700700" cy="2779800"/>
          </a:xfrm>
          <a:prstGeom prst="rect">
            <a:avLst/>
          </a:prstGeom>
          <a:solidFill>
            <a:srgbClr val="A6BED1">
              <a:alpha val="20000"/>
            </a:srgbClr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RMSE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MAE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6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Modeling Process Overview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541" name="Google Shape;541;p56"/>
          <p:cNvSpPr txBox="1"/>
          <p:nvPr/>
        </p:nvSpPr>
        <p:spPr>
          <a:xfrm>
            <a:off x="784423" y="1630850"/>
            <a:ext cx="1700700" cy="2779800"/>
          </a:xfrm>
          <a:prstGeom prst="rect">
            <a:avLst/>
          </a:prstGeom>
          <a:solidFill>
            <a:srgbClr val="A6BED1">
              <a:alpha val="20000"/>
            </a:srgbClr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Standardization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Stepwise Variable selection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-Power Transformations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2663600" y="1191575"/>
            <a:ext cx="1700700" cy="4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 training</a:t>
            </a:r>
            <a:endParaRPr sz="1200"/>
          </a:p>
        </p:txBody>
      </p:sp>
      <p:sp>
        <p:nvSpPr>
          <p:cNvPr id="543" name="Google Shape;543;p56"/>
          <p:cNvSpPr txBox="1"/>
          <p:nvPr/>
        </p:nvSpPr>
        <p:spPr>
          <a:xfrm>
            <a:off x="2663600" y="1630850"/>
            <a:ext cx="1700700" cy="2779800"/>
          </a:xfrm>
          <a:prstGeom prst="rect">
            <a:avLst/>
          </a:prstGeom>
          <a:solidFill>
            <a:srgbClr val="A6BED1">
              <a:alpha val="20000"/>
            </a:srgbClr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Split train/test data using date: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Train data: Jan 2013- Dec 2014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 data: Jan - July 2015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Train size: 780k (76%)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Test size: 236k (24%)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Non linear models utilized grid search with 5 fold cross validation for parameter tuning 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type="title"/>
          </p:nvPr>
        </p:nvSpPr>
        <p:spPr>
          <a:xfrm>
            <a:off x="685800" y="18412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Model Results - Predicting Customers </a:t>
            </a:r>
            <a:endParaRPr sz="1800">
              <a:solidFill>
                <a:srgbClr val="00194C"/>
              </a:solidFill>
            </a:endParaRPr>
          </a:p>
        </p:txBody>
      </p:sp>
      <p:sp>
        <p:nvSpPr>
          <p:cNvPr id="550" name="Google Shape;550;p57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1" name="Google Shape;551;p57"/>
          <p:cNvGraphicFramePr/>
          <p:nvPr/>
        </p:nvGraphicFramePr>
        <p:xfrm>
          <a:off x="1227076" y="9337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{AA2B423B-5EA7-4475-9F0D-EA8C84172D47}</a:tableStyleId>
              </a:tblPr>
              <a:tblGrid>
                <a:gridCol w="1278850"/>
                <a:gridCol w="794575"/>
                <a:gridCol w="936850"/>
                <a:gridCol w="797725"/>
                <a:gridCol w="807100"/>
                <a:gridCol w="731825"/>
                <a:gridCol w="875750"/>
              </a:tblGrid>
              <a:tr h="426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Modeling Approach</a:t>
                      </a:r>
                      <a:endParaRPr sz="1000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Std Data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Transform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Grid Search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Stepwise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RMSE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 cap="none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194.20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288.12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324.19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470.83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193.44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282.78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194.20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288.12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192.65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280.92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K Nearest Neighbors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91.87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160.45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Decision Trees</a:t>
                      </a:r>
                      <a:endParaRPr b="0" sz="900" cap="none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186.36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287.35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Random Forest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147.39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159.39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7565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Gradient Boosting</a:t>
                      </a:r>
                      <a:endParaRPr sz="900" cap="none">
                        <a:solidFill>
                          <a:srgbClr val="57565A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61.37</a:t>
                      </a:r>
                      <a:endParaRPr b="1"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101.12</a:t>
                      </a:r>
                      <a:endParaRPr b="1"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Gradient Boosting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58.3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97.59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Ridge/Lasso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194.18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288.10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Elastic net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194.06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288.06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2" name="Google Shape;5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 txBox="1"/>
          <p:nvPr>
            <p:ph type="title"/>
          </p:nvPr>
        </p:nvSpPr>
        <p:spPr>
          <a:xfrm>
            <a:off x="685800" y="18412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Model Results - Predicting Sales </a:t>
            </a:r>
            <a:endParaRPr sz="1800">
              <a:solidFill>
                <a:srgbClr val="00194C"/>
              </a:solidFill>
            </a:endParaRPr>
          </a:p>
        </p:txBody>
      </p:sp>
      <p:sp>
        <p:nvSpPr>
          <p:cNvPr id="558" name="Google Shape;558;p58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9" name="Google Shape;559;p58"/>
          <p:cNvGraphicFramePr/>
          <p:nvPr/>
        </p:nvGraphicFramePr>
        <p:xfrm>
          <a:off x="1221626" y="95250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{AA2B423B-5EA7-4475-9F0D-EA8C84172D47}</a:tableStyleId>
              </a:tblPr>
              <a:tblGrid>
                <a:gridCol w="1278850"/>
                <a:gridCol w="794575"/>
                <a:gridCol w="936850"/>
                <a:gridCol w="797725"/>
                <a:gridCol w="807100"/>
                <a:gridCol w="731825"/>
                <a:gridCol w="87575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Modeling Approach</a:t>
                      </a:r>
                      <a:endParaRPr sz="1000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Std Data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Transform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Grid Search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Stepwise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RMSE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75B4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 cap="none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867.73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1217.34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868.2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1223.92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849.12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1161.91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918.89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1308.57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Linear Regression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909.29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1207.93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K Nearest Neighbors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588.55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941.73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Decision Trees</a:t>
                      </a:r>
                      <a:endParaRPr b="0" sz="900" cap="none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1035.94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1547.48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Random Forest</a:t>
                      </a:r>
                      <a:endParaRPr b="0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802.57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1044.39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7565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Gradient Boosting</a:t>
                      </a:r>
                      <a:endParaRPr sz="900" cap="none">
                        <a:solidFill>
                          <a:srgbClr val="57565A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312.96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493.72</a:t>
                      </a:r>
                      <a:endParaRPr b="1"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Gradient Boosting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312.64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494.43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Ridge/Lasso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848.91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1161.97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900">
                          <a:solidFill>
                            <a:srgbClr val="57565A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Elastic net</a:t>
                      </a:r>
                      <a:endParaRPr b="0" sz="900">
                        <a:solidFill>
                          <a:srgbClr val="57565A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5555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Y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846.73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1162.67</a:t>
                      </a:r>
                      <a:endParaRPr sz="9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>
                          <a:alpha val="498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0" name="Google Shape;5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Evaluation and Deployment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566" name="Google Shape;5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875" y="1803397"/>
            <a:ext cx="1270625" cy="12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0"/>
          <p:cNvSpPr txBox="1"/>
          <p:nvPr/>
        </p:nvSpPr>
        <p:spPr>
          <a:xfrm>
            <a:off x="3253576" y="1348250"/>
            <a:ext cx="5745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7565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chose the model with the best RMSE</a:t>
            </a:r>
            <a:endParaRPr sz="24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23" y="1348252"/>
            <a:ext cx="2447025" cy="24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 txBox="1"/>
          <p:nvPr/>
        </p:nvSpPr>
        <p:spPr>
          <a:xfrm>
            <a:off x="3242875" y="2021213"/>
            <a:ext cx="5514000" cy="83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Final Model: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Gradient Boosting + Grid Search</a:t>
            </a:r>
            <a:endParaRPr sz="1800">
              <a:solidFill>
                <a:srgbClr val="EFEFEF"/>
              </a:solidFill>
            </a:endParaRPr>
          </a:p>
        </p:txBody>
      </p:sp>
      <p:pic>
        <p:nvPicPr>
          <p:cNvPr id="574" name="Google Shape;5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/>
        </p:nvSpPr>
        <p:spPr>
          <a:xfrm>
            <a:off x="3259300" y="3675850"/>
            <a:ext cx="27300" cy="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0"/>
          <p:cNvSpPr txBox="1"/>
          <p:nvPr/>
        </p:nvSpPr>
        <p:spPr>
          <a:xfrm>
            <a:off x="3242875" y="3365713"/>
            <a:ext cx="53628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RMSE has the benefit of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penalizing large errors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so can be more appropriate since we want to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keep the prediction as close as possible to the actual value and avoid under forecasting and over forecasting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7" name="Google Shape;5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9500" y="3578900"/>
            <a:ext cx="439075" cy="4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0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0"/>
          <p:cNvSpPr txBox="1"/>
          <p:nvPr>
            <p:ph type="title"/>
          </p:nvPr>
        </p:nvSpPr>
        <p:spPr>
          <a:xfrm>
            <a:off x="685800" y="18412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Model Evaluation </a:t>
            </a:r>
            <a:endParaRPr sz="1800">
              <a:solidFill>
                <a:srgbClr val="00194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/>
          <p:nvPr/>
        </p:nvSpPr>
        <p:spPr>
          <a:xfrm>
            <a:off x="6708177" y="2147950"/>
            <a:ext cx="23616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client will b</a:t>
            </a: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e able to project cash flows and foresee which stores might need support and which stores can function without monetary support.</a:t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6708178" y="1586925"/>
            <a:ext cx="2437800" cy="711000"/>
          </a:xfrm>
          <a:prstGeom prst="rect">
            <a:avLst/>
          </a:prstGeom>
          <a:solidFill>
            <a:srgbClr val="1F3665"/>
          </a:solidFill>
          <a:ln>
            <a:noFill/>
          </a:ln>
        </p:spPr>
        <p:txBody>
          <a:bodyPr anchorCtr="0" anchor="t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Cash Flow</a:t>
            </a:r>
            <a:endParaRPr/>
          </a:p>
        </p:txBody>
      </p:sp>
      <p:sp>
        <p:nvSpPr>
          <p:cNvPr id="586" name="Google Shape;586;p61"/>
          <p:cNvSpPr/>
          <p:nvPr/>
        </p:nvSpPr>
        <p:spPr>
          <a:xfrm flipH="1" rot="-5400000">
            <a:off x="6386880" y="1774009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2435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4472767" y="2156700"/>
            <a:ext cx="21654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Forecasting sales for stores would h</a:t>
            </a: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elp the client to better understand the </a:t>
            </a:r>
            <a:r>
              <a:rPr b="1"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regional difference</a:t>
            </a: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 and better shape corporate strategy in terms of </a:t>
            </a:r>
            <a:r>
              <a:rPr b="1"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store expansion and closing decisions</a:t>
            </a:r>
            <a:endParaRPr b="1"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4472769" y="1441488"/>
            <a:ext cx="2437800" cy="711000"/>
          </a:xfrm>
          <a:prstGeom prst="rect">
            <a:avLst/>
          </a:prstGeom>
          <a:solidFill>
            <a:srgbClr val="324B7E"/>
          </a:solidFill>
          <a:ln>
            <a:noFill/>
          </a:ln>
        </p:spPr>
        <p:txBody>
          <a:bodyPr anchorCtr="0" anchor="t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Regional Difference</a:t>
            </a:r>
            <a:endParaRPr sz="1700"/>
          </a:p>
        </p:txBody>
      </p:sp>
      <p:sp>
        <p:nvSpPr>
          <p:cNvPr id="589" name="Google Shape;589;p61"/>
          <p:cNvSpPr/>
          <p:nvPr/>
        </p:nvSpPr>
        <p:spPr>
          <a:xfrm flipH="1" rot="-5400000">
            <a:off x="4151470" y="1629055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3442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0" name="Google Shape;590;p61"/>
          <p:cNvSpPr/>
          <p:nvPr/>
        </p:nvSpPr>
        <p:spPr>
          <a:xfrm>
            <a:off x="2237360" y="2014875"/>
            <a:ext cx="21654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Forecasting sales will help the client set the </a:t>
            </a:r>
            <a:r>
              <a:rPr b="1"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sales target quota </a:t>
            </a: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and plan resources for each store accordingly</a:t>
            </a:r>
            <a:endParaRPr sz="11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2237359" y="1305285"/>
            <a:ext cx="2437800" cy="711000"/>
          </a:xfrm>
          <a:prstGeom prst="rect">
            <a:avLst/>
          </a:prstGeom>
          <a:solidFill>
            <a:srgbClr val="4463A2"/>
          </a:solidFill>
          <a:ln>
            <a:noFill/>
          </a:ln>
        </p:spPr>
        <p:txBody>
          <a:bodyPr anchorCtr="0" anchor="t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Sales Target</a:t>
            </a:r>
            <a:endParaRPr/>
          </a:p>
        </p:txBody>
      </p:sp>
      <p:sp>
        <p:nvSpPr>
          <p:cNvPr id="592" name="Google Shape;592;p61"/>
          <p:cNvSpPr/>
          <p:nvPr/>
        </p:nvSpPr>
        <p:spPr>
          <a:xfrm>
            <a:off x="-1981" y="1880076"/>
            <a:ext cx="2169300" cy="22554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The client would be able to forsee how each store is operating with the sales prediction and develop </a:t>
            </a:r>
            <a:r>
              <a:rPr b="1"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promotion strategy accordingly for revenue growth</a:t>
            </a:r>
            <a:endParaRPr b="1" sz="16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61"/>
          <p:cNvSpPr/>
          <p:nvPr/>
        </p:nvSpPr>
        <p:spPr>
          <a:xfrm flipH="1" rot="-5400000">
            <a:off x="1916061" y="1492852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475B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1951" y="1169082"/>
            <a:ext cx="2437800" cy="711000"/>
          </a:xfrm>
          <a:prstGeom prst="rect">
            <a:avLst/>
          </a:prstGeom>
          <a:solidFill>
            <a:srgbClr val="5979B9"/>
          </a:solidFill>
          <a:ln>
            <a:noFill/>
          </a:ln>
        </p:spPr>
        <p:txBody>
          <a:bodyPr anchorCtr="0" anchor="t" bIns="228600" lIns="182875" spcFirstLastPara="1" rIns="182875" wrap="square" tIns="2286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Revenue Growth</a:t>
            </a:r>
            <a:endParaRPr/>
          </a:p>
        </p:txBody>
      </p:sp>
      <p:sp>
        <p:nvSpPr>
          <p:cNvPr id="595" name="Google Shape;595;p61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1"/>
          <p:cNvSpPr txBox="1"/>
          <p:nvPr>
            <p:ph idx="4294967295" type="title"/>
          </p:nvPr>
        </p:nvSpPr>
        <p:spPr>
          <a:xfrm>
            <a:off x="685800" y="18412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Business Case Considerations/Deployment</a:t>
            </a:r>
            <a:endParaRPr sz="1800">
              <a:solidFill>
                <a:srgbClr val="00194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/>
          <p:nvPr/>
        </p:nvSpPr>
        <p:spPr>
          <a:xfrm>
            <a:off x="6708178" y="1586925"/>
            <a:ext cx="2437800" cy="711000"/>
          </a:xfrm>
          <a:prstGeom prst="rect">
            <a:avLst/>
          </a:prstGeom>
          <a:solidFill>
            <a:srgbClr val="1F3665"/>
          </a:solidFill>
          <a:ln>
            <a:noFill/>
          </a:ln>
        </p:spPr>
        <p:txBody>
          <a:bodyPr anchorCtr="0" anchor="ctr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Unexpected Condition</a:t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2"/>
          <p:cNvSpPr/>
          <p:nvPr/>
        </p:nvSpPr>
        <p:spPr>
          <a:xfrm>
            <a:off x="2239335" y="1992975"/>
            <a:ext cx="21654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Under forecasting will make the sales targets very easy to achieve and cause loss for the company</a:t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62"/>
          <p:cNvSpPr/>
          <p:nvPr/>
        </p:nvSpPr>
        <p:spPr>
          <a:xfrm flipH="1" rot="-5400000">
            <a:off x="6386880" y="1774009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2435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5" name="Google Shape;605;p62"/>
          <p:cNvSpPr/>
          <p:nvPr/>
        </p:nvSpPr>
        <p:spPr>
          <a:xfrm>
            <a:off x="4472769" y="1441488"/>
            <a:ext cx="2437800" cy="711000"/>
          </a:xfrm>
          <a:prstGeom prst="rect">
            <a:avLst/>
          </a:prstGeom>
          <a:solidFill>
            <a:srgbClr val="324B7E"/>
          </a:solidFill>
          <a:ln>
            <a:noFill/>
          </a:ln>
        </p:spPr>
        <p:txBody>
          <a:bodyPr anchorCtr="0" anchor="t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New Store Types</a:t>
            </a:r>
            <a:endParaRPr sz="1700"/>
          </a:p>
        </p:txBody>
      </p:sp>
      <p:sp>
        <p:nvSpPr>
          <p:cNvPr id="606" name="Google Shape;606;p62"/>
          <p:cNvSpPr/>
          <p:nvPr/>
        </p:nvSpPr>
        <p:spPr>
          <a:xfrm flipH="1" rot="-5400000">
            <a:off x="4151470" y="1629055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3442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7" name="Google Shape;607;p62"/>
          <p:cNvSpPr/>
          <p:nvPr/>
        </p:nvSpPr>
        <p:spPr>
          <a:xfrm>
            <a:off x="2239334" y="1283385"/>
            <a:ext cx="2437800" cy="711000"/>
          </a:xfrm>
          <a:prstGeom prst="rect">
            <a:avLst/>
          </a:prstGeom>
          <a:solidFill>
            <a:srgbClr val="4463A2"/>
          </a:solidFill>
          <a:ln>
            <a:noFill/>
          </a:ln>
        </p:spPr>
        <p:txBody>
          <a:bodyPr anchorCtr="0" anchor="t" bIns="228600" lIns="274300" spcFirstLastPara="1" rIns="182875" wrap="square" tIns="2286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Under Forecasting</a:t>
            </a:r>
            <a:endParaRPr/>
          </a:p>
        </p:txBody>
      </p:sp>
      <p:sp>
        <p:nvSpPr>
          <p:cNvPr id="608" name="Google Shape;608;p62"/>
          <p:cNvSpPr/>
          <p:nvPr/>
        </p:nvSpPr>
        <p:spPr>
          <a:xfrm>
            <a:off x="1969" y="1858176"/>
            <a:ext cx="2169300" cy="22554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Over forecasting will lead to a potential failure of the sales team in meeting the targets and the client might not be able to meet seasonal goal for revenue </a:t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62"/>
          <p:cNvSpPr/>
          <p:nvPr/>
        </p:nvSpPr>
        <p:spPr>
          <a:xfrm flipH="1" rot="-5400000">
            <a:off x="1918036" y="1470952"/>
            <a:ext cx="845100" cy="202500"/>
          </a:xfrm>
          <a:prstGeom prst="parallelogram">
            <a:avLst>
              <a:gd fmla="val 66077" name="adj"/>
            </a:avLst>
          </a:prstGeom>
          <a:solidFill>
            <a:srgbClr val="475B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3926" y="1147182"/>
            <a:ext cx="2437800" cy="711000"/>
          </a:xfrm>
          <a:prstGeom prst="rect">
            <a:avLst/>
          </a:prstGeom>
          <a:solidFill>
            <a:srgbClr val="5979B9"/>
          </a:solidFill>
          <a:ln>
            <a:noFill/>
          </a:ln>
        </p:spPr>
        <p:txBody>
          <a:bodyPr anchorCtr="0" anchor="t" bIns="228600" lIns="182875" spcFirstLastPara="1" rIns="182875" wrap="square" tIns="2286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 </a:t>
            </a:r>
            <a:r>
              <a:rPr lang="en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Forecasting</a:t>
            </a:r>
            <a:endParaRPr/>
          </a:p>
        </p:txBody>
      </p:sp>
      <p:sp>
        <p:nvSpPr>
          <p:cNvPr id="611" name="Google Shape;611;p62"/>
          <p:cNvSpPr/>
          <p:nvPr/>
        </p:nvSpPr>
        <p:spPr>
          <a:xfrm>
            <a:off x="6708177" y="2300350"/>
            <a:ext cx="23616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The model doesn’t include  weather, disaster, or pandemic factors, which would have severe impacts on sales.</a:t>
            </a:r>
            <a:endParaRPr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4472767" y="2156700"/>
            <a:ext cx="2165400" cy="2258700"/>
          </a:xfrm>
          <a:prstGeom prst="rect">
            <a:avLst/>
          </a:prstGeom>
          <a:solidFill>
            <a:srgbClr val="57565A">
              <a:alpha val="9800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565A"/>
                </a:solidFill>
                <a:latin typeface="Open Sans"/>
                <a:ea typeface="Open Sans"/>
                <a:cs typeface="Open Sans"/>
                <a:sym typeface="Open Sans"/>
              </a:rPr>
              <a:t>Since the model relies on historical data, it will not able to predict the sales for a store with different store attributes due to the lack of historical data</a:t>
            </a:r>
            <a:endParaRPr b="1" sz="1200">
              <a:solidFill>
                <a:srgbClr val="57565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p62"/>
          <p:cNvSpPr txBox="1"/>
          <p:nvPr>
            <p:ph idx="4294967295" type="title"/>
          </p:nvPr>
        </p:nvSpPr>
        <p:spPr>
          <a:xfrm>
            <a:off x="685800" y="184122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Potential Risks</a:t>
            </a:r>
            <a:endParaRPr sz="1800">
              <a:solidFill>
                <a:srgbClr val="00194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>
            <p:ph type="title"/>
          </p:nvPr>
        </p:nvSpPr>
        <p:spPr>
          <a:xfrm>
            <a:off x="685800" y="1993397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>
            <p:ph type="title"/>
          </p:nvPr>
        </p:nvSpPr>
        <p:spPr>
          <a:xfrm>
            <a:off x="685800" y="1993397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/>
          <p:nvPr/>
        </p:nvSpPr>
        <p:spPr>
          <a:xfrm>
            <a:off x="1989100" y="2200275"/>
            <a:ext cx="5440200" cy="1539000"/>
          </a:xfrm>
          <a:prstGeom prst="rect">
            <a:avLst/>
          </a:prstGeom>
          <a:noFill/>
          <a:ln cap="flat" cmpd="sng" w="9525">
            <a:solidFill>
              <a:srgbClr val="3367D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7276437" y="2501587"/>
            <a:ext cx="265800" cy="97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959075" y="2496374"/>
            <a:ext cx="265800" cy="97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7076455" y="2576720"/>
            <a:ext cx="1838063" cy="814761"/>
          </a:xfrm>
          <a:prstGeom prst="chevron">
            <a:avLst>
              <a:gd fmla="val 20758" name="adj"/>
            </a:avLst>
          </a:prstGeom>
          <a:solidFill>
            <a:srgbClr val="002774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102850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</a:t>
            </a:r>
            <a:endParaRPr b="1"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&amp;</a:t>
            </a:r>
            <a:endParaRPr b="1"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Deployment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659766" y="2578464"/>
            <a:ext cx="1889286" cy="814761"/>
          </a:xfrm>
          <a:prstGeom prst="chevron">
            <a:avLst>
              <a:gd fmla="val 20758" name="adj"/>
            </a:avLst>
          </a:prstGeom>
          <a:solidFill>
            <a:srgbClr val="013091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10285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Modeling 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Overview of approach,     results and final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4305536" y="2578464"/>
            <a:ext cx="1782900" cy="814800"/>
          </a:xfrm>
          <a:prstGeom prst="chevron">
            <a:avLst>
              <a:gd fmla="val 20758" name="adj"/>
            </a:avLst>
          </a:prstGeom>
          <a:solidFill>
            <a:srgbClr val="0040C0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10285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Prepare the data for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8405837" y="273326"/>
            <a:ext cx="46395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2959077" y="2575244"/>
            <a:ext cx="1669500" cy="818100"/>
          </a:xfrm>
          <a:prstGeom prst="homePlate">
            <a:avLst>
              <a:gd fmla="val 22102" name="adj"/>
            </a:avLst>
          </a:prstGeom>
          <a:solidFill>
            <a:srgbClr val="0053FA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5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Exploratory Data Analysis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Data mining for crucial insights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1566211" y="2573497"/>
            <a:ext cx="1669500" cy="821400"/>
          </a:xfrm>
          <a:prstGeom prst="homePlate">
            <a:avLst>
              <a:gd fmla="val 22102" name="adj"/>
            </a:avLst>
          </a:prstGeom>
          <a:solidFill>
            <a:srgbClr val="1563FF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5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Understanding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Skim through the data </a:t>
            </a:r>
            <a:endParaRPr b="1"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190927" y="2571750"/>
            <a:ext cx="1630292" cy="821475"/>
          </a:xfrm>
          <a:prstGeom prst="homePlate">
            <a:avLst>
              <a:gd fmla="val 22102" name="adj"/>
            </a:avLst>
          </a:prstGeom>
          <a:solidFill>
            <a:srgbClr val="4B87FF"/>
          </a:solidFill>
          <a:ln>
            <a:noFill/>
          </a:ln>
          <a:effectLst>
            <a:outerShdw blurRad="50800" rotWithShape="0" algn="t" dist="50800">
              <a:srgbClr val="000000">
                <a:alpha val="40000"/>
              </a:srgbClr>
            </a:outerShdw>
          </a:effectLst>
        </p:spPr>
        <p:txBody>
          <a:bodyPr anchorCtr="0" anchor="ctr" bIns="51425" lIns="5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Understanding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Brief introduction of the business problem and understanding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3664175" y="2059307"/>
            <a:ext cx="19956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Model Building Process</a:t>
            </a:r>
            <a:endParaRPr b="1" i="0" sz="12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8"/>
          <p:cNvSpPr txBox="1"/>
          <p:nvPr>
            <p:ph idx="4294967295"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Agenda</a:t>
            </a:r>
            <a:endParaRPr>
              <a:solidFill>
                <a:srgbClr val="00194C"/>
              </a:solidFill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713250" y="12055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0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Prepare the data for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</a:t>
            </a:r>
            <a:r>
              <a:rPr lang="en"/>
              <a:t> Variable Distributions</a:t>
            </a:r>
            <a:endParaRPr/>
          </a:p>
        </p:txBody>
      </p:sp>
      <p:pic>
        <p:nvPicPr>
          <p:cNvPr id="629" name="Google Shape;6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575"/>
            <a:ext cx="5879699" cy="2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100" y="975575"/>
            <a:ext cx="2979634" cy="27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Variable Distributions</a:t>
            </a:r>
            <a:endParaRPr/>
          </a:p>
        </p:txBody>
      </p:sp>
      <p:pic>
        <p:nvPicPr>
          <p:cNvPr id="636" name="Google Shape;6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572"/>
            <a:ext cx="8839199" cy="398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7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 Distributions</a:t>
            </a:r>
            <a:endParaRPr/>
          </a:p>
        </p:txBody>
      </p:sp>
      <p:pic>
        <p:nvPicPr>
          <p:cNvPr id="642" name="Google Shape;6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0" y="946122"/>
            <a:ext cx="8161253" cy="401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572"/>
            <a:ext cx="8839198" cy="214948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 txBox="1"/>
          <p:nvPr>
            <p:ph type="title"/>
          </p:nvPr>
        </p:nvSpPr>
        <p:spPr>
          <a:xfrm>
            <a:off x="685800" y="209972"/>
            <a:ext cx="7772400" cy="61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 Distributions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Business Understanding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100" y="1630450"/>
            <a:ext cx="1391226" cy="13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Business Understanding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314950" y="1342700"/>
            <a:ext cx="4107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Rossmann</a:t>
            </a:r>
            <a:r>
              <a:rPr lang="en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Germany’s second-largest drug store chain that currently operates over 3,790 stores across Europe. </a:t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 rotWithShape="1">
          <a:blip r:embed="rId4">
            <a:alphaModFix/>
          </a:blip>
          <a:srcRect b="0" l="2354" r="12655" t="0"/>
          <a:stretch/>
        </p:blipFill>
        <p:spPr>
          <a:xfrm>
            <a:off x="4789750" y="1248000"/>
            <a:ext cx="3837173" cy="250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314950" y="1368700"/>
            <a:ext cx="41076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Client</a:t>
            </a:r>
            <a:endParaRPr sz="1800"/>
          </a:p>
        </p:txBody>
      </p:sp>
      <p:sp>
        <p:nvSpPr>
          <p:cNvPr id="320" name="Google Shape;320;p40"/>
          <p:cNvSpPr txBox="1"/>
          <p:nvPr/>
        </p:nvSpPr>
        <p:spPr>
          <a:xfrm>
            <a:off x="314950" y="2504975"/>
            <a:ext cx="41076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</a:t>
            </a:r>
            <a:endParaRPr sz="1800"/>
          </a:p>
        </p:txBody>
      </p:sp>
      <p:sp>
        <p:nvSpPr>
          <p:cNvPr id="321" name="Google Shape;321;p40"/>
          <p:cNvSpPr txBox="1"/>
          <p:nvPr/>
        </p:nvSpPr>
        <p:spPr>
          <a:xfrm>
            <a:off x="324550" y="2887075"/>
            <a:ext cx="40884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Previously, all managers predict the sales on their own. Thus, Rossmann receives all kinds of wildly inaccurate predictions based upon numerous different factors.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00194C"/>
                </a:solidFill>
              </a:rPr>
              <a:t>Business Understanding</a:t>
            </a:r>
            <a:endParaRPr>
              <a:solidFill>
                <a:srgbClr val="00194C"/>
              </a:solidFill>
            </a:endParaRPr>
          </a:p>
        </p:txBody>
      </p:sp>
      <p:sp>
        <p:nvSpPr>
          <p:cNvPr id="327" name="Google Shape;327;p41"/>
          <p:cNvSpPr txBox="1"/>
          <p:nvPr>
            <p:ph idx="2" type="body"/>
          </p:nvPr>
        </p:nvSpPr>
        <p:spPr>
          <a:xfrm>
            <a:off x="389000" y="1210450"/>
            <a:ext cx="42570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accent1"/>
                </a:solidFill>
              </a:rPr>
              <a:t>Generate a </a:t>
            </a:r>
            <a:r>
              <a:rPr b="1" lang="en" sz="1600">
                <a:solidFill>
                  <a:schemeClr val="accent1"/>
                </a:solidFill>
              </a:rPr>
              <a:t>centralized model</a:t>
            </a:r>
            <a:r>
              <a:rPr lang="en" sz="1600">
                <a:solidFill>
                  <a:schemeClr val="accent1"/>
                </a:solidFill>
              </a:rPr>
              <a:t> that can be used to </a:t>
            </a:r>
            <a:r>
              <a:rPr b="1" lang="en" sz="1600">
                <a:solidFill>
                  <a:schemeClr val="accent1"/>
                </a:solidFill>
              </a:rPr>
              <a:t>predict daily sales</a:t>
            </a:r>
            <a:r>
              <a:rPr lang="en" sz="1600">
                <a:solidFill>
                  <a:schemeClr val="accent1"/>
                </a:solidFill>
              </a:rPr>
              <a:t> at a individual store level up to six weeks in advance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Sales are heavily influenced by combinations of promotions, competition, school and state holidays, seasonality, and locality</a:t>
            </a:r>
            <a:endParaRPr sz="8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Unique circumstances for each store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accent1"/>
                </a:solidFill>
              </a:rPr>
              <a:t>Accuracy </a:t>
            </a:r>
            <a:r>
              <a:rPr lang="en" sz="1600">
                <a:solidFill>
                  <a:schemeClr val="accent1"/>
                </a:solidFill>
              </a:rPr>
              <a:t>fluctuates </a:t>
            </a:r>
            <a:r>
              <a:rPr lang="en" sz="1600">
                <a:solidFill>
                  <a:schemeClr val="accent1"/>
                </a:solidFill>
              </a:rPr>
              <a:t>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464525" y="1145950"/>
            <a:ext cx="41076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Goal</a:t>
            </a:r>
            <a:endParaRPr sz="1800"/>
          </a:p>
        </p:txBody>
      </p:sp>
      <p:sp>
        <p:nvSpPr>
          <p:cNvPr id="330" name="Google Shape;330;p41"/>
          <p:cNvSpPr txBox="1"/>
          <p:nvPr/>
        </p:nvSpPr>
        <p:spPr>
          <a:xfrm>
            <a:off x="463700" y="2455675"/>
            <a:ext cx="41076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Challenges</a:t>
            </a:r>
            <a:endParaRPr sz="1800"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 rotWithShape="1">
          <a:blip r:embed="rId4">
            <a:alphaModFix/>
          </a:blip>
          <a:srcRect b="0" l="12610" r="29465" t="0"/>
          <a:stretch/>
        </p:blipFill>
        <p:spPr>
          <a:xfrm>
            <a:off x="5055050" y="1085800"/>
            <a:ext cx="3236774" cy="33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A8E2">
            <a:alpha val="95430"/>
          </a:srgbClr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414825" y="728425"/>
            <a:ext cx="6664800" cy="3420600"/>
          </a:xfrm>
          <a:prstGeom prst="rect">
            <a:avLst/>
          </a:prstGeom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</a:rPr>
              <a:t>Data</a:t>
            </a:r>
            <a:r>
              <a:rPr lang="en" sz="4800">
                <a:solidFill>
                  <a:srgbClr val="434343"/>
                </a:solidFill>
              </a:rPr>
              <a:t> Understanding</a:t>
            </a:r>
            <a:endParaRPr sz="4800">
              <a:solidFill>
                <a:srgbClr val="434343"/>
              </a:solidFill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100" y="1630450"/>
            <a:ext cx="1391226" cy="13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43"/>
          <p:cNvCxnSpPr/>
          <p:nvPr/>
        </p:nvCxnSpPr>
        <p:spPr>
          <a:xfrm>
            <a:off x="3871847" y="3367347"/>
            <a:ext cx="516000" cy="440100"/>
          </a:xfrm>
          <a:prstGeom prst="straightConnector1">
            <a:avLst/>
          </a:prstGeom>
          <a:noFill/>
          <a:ln cap="flat" cmpd="sng" w="19050">
            <a:solidFill>
              <a:srgbClr val="4463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43"/>
          <p:cNvCxnSpPr/>
          <p:nvPr/>
        </p:nvCxnSpPr>
        <p:spPr>
          <a:xfrm flipH="1">
            <a:off x="3916735" y="2506579"/>
            <a:ext cx="379800" cy="358500"/>
          </a:xfrm>
          <a:prstGeom prst="straightConnector1">
            <a:avLst/>
          </a:prstGeom>
          <a:noFill/>
          <a:ln cap="flat" cmpd="sng" w="19050">
            <a:solidFill>
              <a:srgbClr val="5979B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43"/>
          <p:cNvCxnSpPr/>
          <p:nvPr/>
        </p:nvCxnSpPr>
        <p:spPr>
          <a:xfrm>
            <a:off x="3970329" y="1808458"/>
            <a:ext cx="411900" cy="355500"/>
          </a:xfrm>
          <a:prstGeom prst="straightConnector1">
            <a:avLst/>
          </a:prstGeom>
          <a:noFill/>
          <a:ln cap="flat" cmpd="sng" w="19050">
            <a:solidFill>
              <a:srgbClr val="7C96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43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46567" y="1223425"/>
            <a:ext cx="717000" cy="705900"/>
          </a:xfrm>
          <a:prstGeom prst="ellipse">
            <a:avLst/>
          </a:prstGeom>
          <a:solidFill>
            <a:srgbClr val="8BA4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3346567" y="2758075"/>
            <a:ext cx="717000" cy="705900"/>
          </a:xfrm>
          <a:prstGeom prst="ellipse">
            <a:avLst/>
          </a:prstGeom>
          <a:solidFill>
            <a:srgbClr val="4463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4063577" y="1941656"/>
            <a:ext cx="717000" cy="705900"/>
          </a:xfrm>
          <a:prstGeom prst="ellipse">
            <a:avLst/>
          </a:prstGeom>
          <a:solidFill>
            <a:srgbClr val="5979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4063577" y="3463969"/>
            <a:ext cx="717000" cy="705900"/>
          </a:xfrm>
          <a:prstGeom prst="ellipse">
            <a:avLst/>
          </a:prstGeom>
          <a:solidFill>
            <a:srgbClr val="2C49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694268" y="2883794"/>
            <a:ext cx="2652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75E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b="1">
              <a:solidFill>
                <a:srgbClr val="0C27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Dependent Variable: “Sales”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17 Independent Variables 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4823761" y="1731796"/>
            <a:ext cx="3638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75E"/>
                </a:solidFill>
              </a:rPr>
              <a:t>Record Detail</a:t>
            </a:r>
            <a:endParaRPr b="1">
              <a:solidFill>
                <a:srgbClr val="0C275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Sales Data:</a:t>
            </a: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 Each record includes daily Sales, Customers Visited and Promo/Holiday information for a store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Store Data: </a:t>
            </a: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Each record describes a store in terms of Assortment, Competition and Long term Promo attributes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801075" y="1341150"/>
            <a:ext cx="25455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C27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en">
                <a:solidFill>
                  <a:srgbClr val="0C275E"/>
                </a:solidFill>
                <a:latin typeface="Open Sans"/>
                <a:ea typeface="Open Sans"/>
                <a:cs typeface="Open Sans"/>
                <a:sym typeface="Open Sans"/>
              </a:rPr>
              <a:t>Data Files</a:t>
            </a:r>
            <a:endParaRPr b="1">
              <a:solidFill>
                <a:srgbClr val="0C275E"/>
              </a:solidFill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Two Files: </a:t>
            </a:r>
            <a:r>
              <a:rPr b="1"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Sales data</a:t>
            </a: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Store Data</a:t>
            </a:r>
            <a:endParaRPr b="1"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72" y="2079592"/>
            <a:ext cx="436607" cy="4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65" y="3571427"/>
            <a:ext cx="491000" cy="49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219" y="2878981"/>
            <a:ext cx="464100" cy="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025" y="1344325"/>
            <a:ext cx="464100" cy="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/>
          <p:nvPr/>
        </p:nvSpPr>
        <p:spPr>
          <a:xfrm>
            <a:off x="4823750" y="3596613"/>
            <a:ext cx="3253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75E"/>
                </a:solidFill>
                <a:latin typeface="Open Sans"/>
                <a:ea typeface="Open Sans"/>
                <a:cs typeface="Open Sans"/>
                <a:sym typeface="Open Sans"/>
              </a:rPr>
              <a:t>Data Size</a:t>
            </a:r>
            <a:endParaRPr b="1">
              <a:solidFill>
                <a:srgbClr val="0C275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Over 1 million rows of Sales data for </a:t>
            </a: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1,115 stores for Jan 2013-July 2015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8405837" y="273326"/>
            <a:ext cx="464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44"/>
          <p:cNvCxnSpPr/>
          <p:nvPr/>
        </p:nvCxnSpPr>
        <p:spPr>
          <a:xfrm rot="10800000">
            <a:off x="3568021" y="2372173"/>
            <a:ext cx="211200" cy="0"/>
          </a:xfrm>
          <a:prstGeom prst="straightConnector1">
            <a:avLst/>
          </a:prstGeom>
          <a:noFill/>
          <a:ln cap="flat" cmpd="sng" w="9525">
            <a:solidFill>
              <a:srgbClr val="5979B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44"/>
          <p:cNvSpPr/>
          <p:nvPr/>
        </p:nvSpPr>
        <p:spPr>
          <a:xfrm>
            <a:off x="382138" y="2382520"/>
            <a:ext cx="1195410" cy="1189305"/>
          </a:xfrm>
          <a:custGeom>
            <a:rect b="b" l="l" r="r" t="t"/>
            <a:pathLst>
              <a:path extrusionOk="0" h="1340062" w="1346941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rgbClr val="5876B3"/>
          </a:solidFill>
          <a:ln>
            <a:noFill/>
          </a:ln>
        </p:spPr>
        <p:txBody>
          <a:bodyPr anchorCtr="0" anchor="ctr" bIns="206400" lIns="207400" spcFirstLastPara="1" rIns="207400" wrap="square" tIns="2064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Variables</a:t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2057401" y="1225972"/>
            <a:ext cx="1541400" cy="386700"/>
          </a:xfrm>
          <a:prstGeom prst="roundRect">
            <a:avLst>
              <a:gd fmla="val 50000" name="adj"/>
            </a:avLst>
          </a:prstGeom>
          <a:solidFill>
            <a:srgbClr val="8BA4D6"/>
          </a:solidFill>
          <a:ln>
            <a:noFill/>
          </a:ln>
        </p:spPr>
        <p:txBody>
          <a:bodyPr anchorCtr="0" anchor="ctr" bIns="36150" lIns="36150" spcFirstLastPara="1" rIns="36150" wrap="square" tIns="36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Store Information</a:t>
            </a:r>
            <a:endParaRPr sz="1200"/>
          </a:p>
        </p:txBody>
      </p:sp>
      <p:sp>
        <p:nvSpPr>
          <p:cNvPr id="369" name="Google Shape;369;p44"/>
          <p:cNvSpPr/>
          <p:nvPr/>
        </p:nvSpPr>
        <p:spPr>
          <a:xfrm>
            <a:off x="2059238" y="2178201"/>
            <a:ext cx="1541400" cy="386700"/>
          </a:xfrm>
          <a:prstGeom prst="roundRect">
            <a:avLst>
              <a:gd fmla="val 50000" name="adj"/>
            </a:avLst>
          </a:prstGeom>
          <a:solidFill>
            <a:srgbClr val="5979B9"/>
          </a:solidFill>
          <a:ln>
            <a:noFill/>
          </a:ln>
        </p:spPr>
        <p:txBody>
          <a:bodyPr anchorCtr="0" anchor="ctr" bIns="36150" lIns="36150" spcFirstLastPara="1" rIns="36150" wrap="square" tIns="36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Holiday</a:t>
            </a:r>
            <a:endParaRPr sz="1200"/>
          </a:p>
        </p:txBody>
      </p:sp>
      <p:sp>
        <p:nvSpPr>
          <p:cNvPr id="370" name="Google Shape;370;p44"/>
          <p:cNvSpPr/>
          <p:nvPr/>
        </p:nvSpPr>
        <p:spPr>
          <a:xfrm>
            <a:off x="2059238" y="3177716"/>
            <a:ext cx="1541400" cy="386700"/>
          </a:xfrm>
          <a:prstGeom prst="roundRect">
            <a:avLst>
              <a:gd fmla="val 50000" name="adj"/>
            </a:avLst>
          </a:prstGeom>
          <a:solidFill>
            <a:srgbClr val="22407C"/>
          </a:solidFill>
          <a:ln>
            <a:noFill/>
          </a:ln>
        </p:spPr>
        <p:txBody>
          <a:bodyPr anchorCtr="0" anchor="ctr" bIns="36150" lIns="36150" spcFirstLastPara="1" rIns="36150" wrap="square" tIns="36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Competition</a:t>
            </a:r>
            <a:endParaRPr sz="1200"/>
          </a:p>
        </p:txBody>
      </p:sp>
      <p:sp>
        <p:nvSpPr>
          <p:cNvPr id="371" name="Google Shape;371;p44"/>
          <p:cNvSpPr/>
          <p:nvPr/>
        </p:nvSpPr>
        <p:spPr>
          <a:xfrm>
            <a:off x="2057401" y="4154318"/>
            <a:ext cx="1541400" cy="386700"/>
          </a:xfrm>
          <a:prstGeom prst="roundRect">
            <a:avLst>
              <a:gd fmla="val 50000" name="adj"/>
            </a:avLst>
          </a:prstGeom>
          <a:solidFill>
            <a:srgbClr val="00194C"/>
          </a:solidFill>
          <a:ln>
            <a:noFill/>
          </a:ln>
        </p:spPr>
        <p:txBody>
          <a:bodyPr anchorCtr="0" anchor="ctr" bIns="36150" lIns="36150" spcFirstLastPara="1" rIns="36150" wrap="square" tIns="36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Promotion</a:t>
            </a:r>
            <a:endParaRPr sz="1200"/>
          </a:p>
        </p:txBody>
      </p:sp>
      <p:cxnSp>
        <p:nvCxnSpPr>
          <p:cNvPr id="372" name="Google Shape;372;p44"/>
          <p:cNvCxnSpPr>
            <a:stCxn id="367" idx="2"/>
            <a:endCxn id="368" idx="1"/>
          </p:cNvCxnSpPr>
          <p:nvPr/>
        </p:nvCxnSpPr>
        <p:spPr>
          <a:xfrm rot="-5400000">
            <a:off x="1038751" y="1958572"/>
            <a:ext cx="1557900" cy="479400"/>
          </a:xfrm>
          <a:prstGeom prst="bentConnector2">
            <a:avLst/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44"/>
          <p:cNvCxnSpPr>
            <a:stCxn id="367" idx="2"/>
            <a:endCxn id="369" idx="1"/>
          </p:cNvCxnSpPr>
          <p:nvPr/>
        </p:nvCxnSpPr>
        <p:spPr>
          <a:xfrm rot="-5400000">
            <a:off x="1515788" y="2433801"/>
            <a:ext cx="605700" cy="481200"/>
          </a:xfrm>
          <a:prstGeom prst="bentConnector2">
            <a:avLst/>
          </a:prstGeom>
          <a:noFill/>
          <a:ln cap="flat" cmpd="sng" w="9525">
            <a:solidFill>
              <a:srgbClr val="5979B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44"/>
          <p:cNvCxnSpPr>
            <a:stCxn id="367" idx="2"/>
            <a:endCxn id="370" idx="1"/>
          </p:cNvCxnSpPr>
          <p:nvPr/>
        </p:nvCxnSpPr>
        <p:spPr>
          <a:xfrm>
            <a:off x="1578038" y="2977466"/>
            <a:ext cx="481200" cy="39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2407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44"/>
          <p:cNvCxnSpPr>
            <a:stCxn id="367" idx="2"/>
            <a:endCxn id="371" idx="1"/>
          </p:cNvCxnSpPr>
          <p:nvPr/>
        </p:nvCxnSpPr>
        <p:spPr>
          <a:xfrm flipH="1" rot="-5400000">
            <a:off x="1132501" y="3422768"/>
            <a:ext cx="1370400" cy="479400"/>
          </a:xfrm>
          <a:prstGeom prst="bentConnector2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44"/>
          <p:cNvSpPr/>
          <p:nvPr/>
        </p:nvSpPr>
        <p:spPr>
          <a:xfrm>
            <a:off x="3801075" y="3744288"/>
            <a:ext cx="4059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Promo - indicates whether a store is running a promo on that day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3807775" y="3981552"/>
            <a:ext cx="499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Promo2 - Promo2 is a continuing and consecutive promotion for some stores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44"/>
          <p:cNvCxnSpPr>
            <a:stCxn id="379" idx="1"/>
          </p:cNvCxnSpPr>
          <p:nvPr/>
        </p:nvCxnSpPr>
        <p:spPr>
          <a:xfrm rot="10800000">
            <a:off x="3596575" y="4313350"/>
            <a:ext cx="147300" cy="0"/>
          </a:xfrm>
          <a:prstGeom prst="straightConnector1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44"/>
          <p:cNvSpPr/>
          <p:nvPr/>
        </p:nvSpPr>
        <p:spPr>
          <a:xfrm>
            <a:off x="3743875" y="4190950"/>
            <a:ext cx="63900" cy="244800"/>
          </a:xfrm>
          <a:prstGeom prst="leftBracket">
            <a:avLst>
              <a:gd fmla="val 65305" name="adj"/>
            </a:avLst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80" name="Google Shape;380;p44"/>
          <p:cNvCxnSpPr/>
          <p:nvPr/>
        </p:nvCxnSpPr>
        <p:spPr>
          <a:xfrm>
            <a:off x="3807793" y="4188454"/>
            <a:ext cx="4541400" cy="5700"/>
          </a:xfrm>
          <a:prstGeom prst="straightConnector1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1" name="Google Shape;381;p44"/>
          <p:cNvCxnSpPr/>
          <p:nvPr/>
        </p:nvCxnSpPr>
        <p:spPr>
          <a:xfrm>
            <a:off x="3805332" y="4435753"/>
            <a:ext cx="4799700" cy="1800"/>
          </a:xfrm>
          <a:prstGeom prst="straightConnector1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82" name="Google Shape;382;p44"/>
          <p:cNvSpPr/>
          <p:nvPr/>
        </p:nvSpPr>
        <p:spPr>
          <a:xfrm>
            <a:off x="3810000" y="2848775"/>
            <a:ext cx="44790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CompetitionDistance - distance in meters to the nearest competitor store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3810000" y="3177088"/>
            <a:ext cx="4140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CompetitionOpenSince[Month/Year] - gives the approximate year and month of the time the nearest competitor was opened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44"/>
          <p:cNvCxnSpPr/>
          <p:nvPr/>
        </p:nvCxnSpPr>
        <p:spPr>
          <a:xfrm rot="10800000">
            <a:off x="3605541" y="3365492"/>
            <a:ext cx="211200" cy="0"/>
          </a:xfrm>
          <a:prstGeom prst="straightConnector1">
            <a:avLst/>
          </a:prstGeom>
          <a:noFill/>
          <a:ln cap="flat" cmpd="sng" w="9525">
            <a:solidFill>
              <a:srgbClr val="22407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44"/>
          <p:cNvCxnSpPr/>
          <p:nvPr/>
        </p:nvCxnSpPr>
        <p:spPr>
          <a:xfrm flipH="1" rot="10800000">
            <a:off x="3865793" y="3530032"/>
            <a:ext cx="3764400" cy="13200"/>
          </a:xfrm>
          <a:prstGeom prst="straightConnector1">
            <a:avLst/>
          </a:prstGeom>
          <a:noFill/>
          <a:ln cap="flat" cmpd="sng" w="9525">
            <a:solidFill>
              <a:srgbClr val="22407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6" name="Google Shape;386;p44"/>
          <p:cNvCxnSpPr/>
          <p:nvPr/>
        </p:nvCxnSpPr>
        <p:spPr>
          <a:xfrm flipH="1" rot="10800000">
            <a:off x="3878400" y="3079982"/>
            <a:ext cx="4196400" cy="6600"/>
          </a:xfrm>
          <a:prstGeom prst="straightConnector1">
            <a:avLst/>
          </a:prstGeom>
          <a:noFill/>
          <a:ln cap="flat" cmpd="sng" w="9525">
            <a:solidFill>
              <a:srgbClr val="22407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87" name="Google Shape;387;p44"/>
          <p:cNvSpPr/>
          <p:nvPr/>
        </p:nvSpPr>
        <p:spPr>
          <a:xfrm>
            <a:off x="3801075" y="1966275"/>
            <a:ext cx="3055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407C"/>
                </a:solidFill>
                <a:latin typeface="Calibri"/>
                <a:ea typeface="Calibri"/>
                <a:cs typeface="Calibri"/>
                <a:sym typeface="Calibri"/>
              </a:rPr>
              <a:t>StateHoliday - indicates a state holiday </a:t>
            </a:r>
            <a:endParaRPr sz="1100">
              <a:solidFill>
                <a:srgbClr val="2240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40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3807800" y="2253250"/>
            <a:ext cx="4799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SchoolHoliday - indicates if the store was affected by the closure of public schools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44"/>
          <p:cNvCxnSpPr/>
          <p:nvPr/>
        </p:nvCxnSpPr>
        <p:spPr>
          <a:xfrm flipH="1" rot="10800000">
            <a:off x="3830368" y="2179519"/>
            <a:ext cx="2433000" cy="11400"/>
          </a:xfrm>
          <a:prstGeom prst="straightConnector1">
            <a:avLst/>
          </a:prstGeom>
          <a:noFill/>
          <a:ln cap="flat" cmpd="sng" w="9525">
            <a:solidFill>
              <a:srgbClr val="5979B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90" name="Google Shape;390;p44"/>
          <p:cNvCxnSpPr>
            <a:stCxn id="391" idx="2"/>
          </p:cNvCxnSpPr>
          <p:nvPr/>
        </p:nvCxnSpPr>
        <p:spPr>
          <a:xfrm flipH="1" rot="10800000">
            <a:off x="3862975" y="2465125"/>
            <a:ext cx="4738800" cy="11700"/>
          </a:xfrm>
          <a:prstGeom prst="straightConnector1">
            <a:avLst/>
          </a:prstGeom>
          <a:noFill/>
          <a:ln cap="flat" cmpd="sng" w="9525">
            <a:solidFill>
              <a:srgbClr val="5979B9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92" name="Google Shape;392;p44"/>
          <p:cNvSpPr/>
          <p:nvPr/>
        </p:nvSpPr>
        <p:spPr>
          <a:xfrm>
            <a:off x="3807800" y="893425"/>
            <a:ext cx="4925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Assortment - describes an assortment level: a = basic, b = extra, c = extended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756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3807800" y="1193075"/>
            <a:ext cx="520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StoreType - differentiates between 4 different store models: a, b, c, d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3807799" y="1492750"/>
            <a:ext cx="4440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Customers - the number of customers visited on a given day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44"/>
          <p:cNvCxnSpPr/>
          <p:nvPr/>
        </p:nvCxnSpPr>
        <p:spPr>
          <a:xfrm rot="10800000">
            <a:off x="3603346" y="1410148"/>
            <a:ext cx="211200" cy="0"/>
          </a:xfrm>
          <a:prstGeom prst="straightConnector1">
            <a:avLst/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44"/>
          <p:cNvSpPr/>
          <p:nvPr/>
        </p:nvSpPr>
        <p:spPr>
          <a:xfrm>
            <a:off x="3750603" y="1109163"/>
            <a:ext cx="63900" cy="602100"/>
          </a:xfrm>
          <a:prstGeom prst="leftBracket">
            <a:avLst>
              <a:gd fmla="val 65305" name="adj"/>
            </a:avLst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97" name="Google Shape;397;p44"/>
          <p:cNvCxnSpPr/>
          <p:nvPr/>
        </p:nvCxnSpPr>
        <p:spPr>
          <a:xfrm flipH="1" rot="10800000">
            <a:off x="3807807" y="1394548"/>
            <a:ext cx="4256100" cy="15600"/>
          </a:xfrm>
          <a:prstGeom prst="straightConnector1">
            <a:avLst/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98" name="Google Shape;398;p44"/>
          <p:cNvCxnSpPr/>
          <p:nvPr/>
        </p:nvCxnSpPr>
        <p:spPr>
          <a:xfrm flipH="1" rot="10800000">
            <a:off x="3807807" y="1103763"/>
            <a:ext cx="4579800" cy="5400"/>
          </a:xfrm>
          <a:prstGeom prst="straightConnector1">
            <a:avLst/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99" name="Google Shape;399;p44"/>
          <p:cNvCxnSpPr/>
          <p:nvPr/>
        </p:nvCxnSpPr>
        <p:spPr>
          <a:xfrm flipH="1" rot="10800000">
            <a:off x="3807807" y="1691033"/>
            <a:ext cx="3350400" cy="20100"/>
          </a:xfrm>
          <a:prstGeom prst="straightConnector1">
            <a:avLst/>
          </a:prstGeom>
          <a:noFill/>
          <a:ln cap="flat" cmpd="sng" w="9525">
            <a:solidFill>
              <a:srgbClr val="8BA4D6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91" name="Google Shape;391;p44"/>
          <p:cNvSpPr/>
          <p:nvPr/>
        </p:nvSpPr>
        <p:spPr>
          <a:xfrm>
            <a:off x="3771775" y="2190925"/>
            <a:ext cx="91200" cy="285900"/>
          </a:xfrm>
          <a:prstGeom prst="leftBracket">
            <a:avLst>
              <a:gd fmla="val 52933" name="adj"/>
            </a:avLst>
          </a:prstGeom>
          <a:noFill/>
          <a:ln cap="flat" cmpd="sng" w="9525">
            <a:solidFill>
              <a:srgbClr val="5979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3814500" y="3083525"/>
            <a:ext cx="63900" cy="459600"/>
          </a:xfrm>
          <a:prstGeom prst="leftBracket">
            <a:avLst>
              <a:gd fmla="val 65305" name="adj"/>
            </a:avLst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3810225" y="4244625"/>
            <a:ext cx="48633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Promo2Since - describes the year&amp;week the store started participating in Promo2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3745100" y="3961475"/>
            <a:ext cx="63900" cy="710400"/>
          </a:xfrm>
          <a:prstGeom prst="leftBracket">
            <a:avLst>
              <a:gd fmla="val 65305" name="adj"/>
            </a:avLst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7565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03" name="Google Shape;403;p44"/>
          <p:cNvCxnSpPr>
            <a:stCxn id="402" idx="2"/>
          </p:cNvCxnSpPr>
          <p:nvPr/>
        </p:nvCxnSpPr>
        <p:spPr>
          <a:xfrm flipH="1" rot="10800000">
            <a:off x="3809000" y="4666175"/>
            <a:ext cx="4342800" cy="5700"/>
          </a:xfrm>
          <a:prstGeom prst="straightConnector1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04" name="Google Shape;404;p44"/>
          <p:cNvCxnSpPr>
            <a:stCxn id="402" idx="0"/>
          </p:cNvCxnSpPr>
          <p:nvPr/>
        </p:nvCxnSpPr>
        <p:spPr>
          <a:xfrm>
            <a:off x="3809000" y="3961475"/>
            <a:ext cx="4229700" cy="0"/>
          </a:xfrm>
          <a:prstGeom prst="straightConnector1">
            <a:avLst/>
          </a:prstGeom>
          <a:noFill/>
          <a:ln cap="flat" cmpd="sng" w="9525">
            <a:solidFill>
              <a:srgbClr val="0C275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05" name="Google Shape;405;p44"/>
          <p:cNvSpPr txBox="1"/>
          <p:nvPr/>
        </p:nvSpPr>
        <p:spPr>
          <a:xfrm>
            <a:off x="3801225" y="4483418"/>
            <a:ext cx="48633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C275E"/>
                </a:solidFill>
                <a:latin typeface="Calibri"/>
                <a:ea typeface="Calibri"/>
                <a:cs typeface="Calibri"/>
                <a:sym typeface="Calibri"/>
              </a:rPr>
              <a:t>PromoInterval - describes the consecutive intervals Promo2 was in place</a:t>
            </a:r>
            <a:endParaRPr sz="1100">
              <a:solidFill>
                <a:srgbClr val="0C2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4830200"/>
            <a:ext cx="14919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/>
              <a:t>Variable</a:t>
            </a:r>
            <a:r>
              <a:rPr lang="en"/>
              <a:t>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